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E18A7CD-EDCB-45C5-A94A-ECC31B921221}" type="datetimeFigureOut">
              <a:rPr lang="ru-RU" smtClean="0"/>
              <a:t>27.08.2018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18A7CD-EDCB-45C5-A94A-ECC31B921221}" type="datetimeFigureOut">
              <a:rPr lang="ru-RU" smtClean="0"/>
              <a:t>27.08.2018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18A7CD-EDCB-45C5-A94A-ECC31B921221}" type="datetimeFigureOut">
              <a:rPr lang="ru-RU" smtClean="0"/>
              <a:t>27.08.2018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18A7CD-EDCB-45C5-A94A-ECC31B921221}" type="datetimeFigureOut">
              <a:rPr lang="ru-RU" smtClean="0"/>
              <a:t>27.08.2018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E18A7CD-EDCB-45C5-A94A-ECC31B921221}" type="datetimeFigureOut">
              <a:rPr lang="ru-RU" smtClean="0"/>
              <a:t>27.08.2018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E18A7CD-EDCB-45C5-A94A-ECC31B921221}" type="datetimeFigureOut">
              <a:rPr lang="ru-RU" smtClean="0"/>
              <a:t>27.08.2018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18A7CD-EDCB-45C5-A94A-ECC31B921221}" type="datetimeFigureOut">
              <a:rPr lang="ru-RU" smtClean="0"/>
              <a:t>27.08.2018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E18A7CD-EDCB-45C5-A94A-ECC31B921221}" type="datetimeFigureOut">
              <a:rPr lang="ru-RU" smtClean="0"/>
              <a:t>27.08.2018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18A7CD-EDCB-45C5-A94A-ECC31B921221}" type="datetimeFigureOut">
              <a:rPr lang="ru-RU" smtClean="0"/>
              <a:t>27.08.2018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18A7CD-EDCB-45C5-A94A-ECC31B921221}" type="datetimeFigureOut">
              <a:rPr lang="ru-RU" smtClean="0"/>
              <a:t>27.08.2018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18A7CD-EDCB-45C5-A94A-ECC31B921221}" type="datetimeFigureOut">
              <a:rPr lang="ru-RU" smtClean="0"/>
              <a:t>27.08.2018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84AC6-11EA-428F-9DBD-962430DB79A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8A7CD-EDCB-45C5-A94A-ECC31B921221}" type="datetimeFigureOut">
              <a:rPr lang="ru-RU" smtClean="0"/>
              <a:t>27.08.2018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84AC6-11EA-428F-9DBD-962430DB79A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vse-krugom.ru/sroki-razlozheniya-raznyx-vidov-musora/?from_email=noc@rtcomm-sibir.ru"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vse-krugom.ru/sroki-razlozheniya-raznyx-vidov-musora/"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10"/>
            <a:ext cx="9252520" cy="697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p:txBody>
          <a:bodyPr/>
          <a:lstStyle/>
          <a:p>
            <a:r>
              <a:rPr lang="en-US" b="1" dirty="0" smtClean="0">
                <a:solidFill>
                  <a:srgbClr val="00B050"/>
                </a:solidFill>
              </a:rPr>
              <a:t>#</a:t>
            </a:r>
            <a:r>
              <a:rPr lang="ru-RU" b="1" dirty="0" smtClean="0">
                <a:solidFill>
                  <a:srgbClr val="00B050"/>
                </a:solidFill>
              </a:rPr>
              <a:t>У мусора есть дом</a:t>
            </a:r>
            <a:endParaRPr lang="ru-RU" b="1" dirty="0">
              <a:solidFill>
                <a:srgbClr val="00B05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3573016"/>
            <a:ext cx="350897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26260" y="4149080"/>
            <a:ext cx="3618148" cy="369332"/>
          </a:xfrm>
          <a:prstGeom prst="rect">
            <a:avLst/>
          </a:prstGeom>
          <a:noFill/>
        </p:spPr>
        <p:txBody>
          <a:bodyPr wrap="square" rtlCol="0">
            <a:spAutoFit/>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 y="0"/>
            <a:ext cx="9251794" cy="697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3779912" y="1484784"/>
            <a:ext cx="5194920" cy="4525963"/>
          </a:xfrm>
        </p:spPr>
        <p:txBody>
          <a:bodyPr>
            <a:normAutofit fontScale="70000" lnSpcReduction="20000"/>
          </a:bodyPr>
          <a:lstStyle/>
          <a:p>
            <a:r>
              <a:rPr lang="ru-RU" dirty="0"/>
              <a:t>15. Пластиковые бутылки — срок разложения 180-200 лет</a:t>
            </a:r>
          </a:p>
          <a:p>
            <a:pPr marL="0" indent="0" algn="just">
              <a:buNone/>
            </a:pPr>
            <a:r>
              <a:rPr lang="ru-RU" dirty="0"/>
              <a:t>Пластик также сильно опасен и токсичен, не говоря уже о том, что не очень приятно смотреть на обочины дорог, усыпанных пустыми пластиковыми </a:t>
            </a:r>
            <a:r>
              <a:rPr lang="ru-RU" dirty="0" smtClean="0"/>
              <a:t>бутылками.</a:t>
            </a:r>
          </a:p>
          <a:p>
            <a:pPr marL="0" indent="0">
              <a:buNone/>
            </a:pPr>
            <a:endParaRPr lang="ru-RU" dirty="0" smtClean="0"/>
          </a:p>
          <a:p>
            <a:pPr marL="0" indent="0">
              <a:buNone/>
            </a:pPr>
            <a:endParaRPr lang="ru-RU" dirty="0"/>
          </a:p>
          <a:p>
            <a:r>
              <a:rPr lang="ru-RU" dirty="0"/>
              <a:t>16. Алюминиевые банки — срок разложения 500 лет</a:t>
            </a:r>
          </a:p>
          <a:p>
            <a:pPr marL="0" indent="0" algn="just">
              <a:buNone/>
            </a:pPr>
            <a:r>
              <a:rPr lang="ru-RU" dirty="0"/>
              <a:t>Почти самый опасный мусор. Долго разлагается, выделяет вредные вещества при окислении, преобладает на нашей планете.</a:t>
            </a:r>
          </a:p>
          <a:p>
            <a:pPr marL="0" indent="0">
              <a:buNone/>
            </a:pPr>
            <a:endParaRPr lang="ru-RU"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90539"/>
            <a:ext cx="3280728" cy="244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265" y="3933056"/>
            <a:ext cx="2501221" cy="192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 y="0"/>
            <a:ext cx="9177971" cy="692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3275856" y="1844824"/>
            <a:ext cx="5554960" cy="4525963"/>
          </a:xfrm>
        </p:spPr>
        <p:txBody>
          <a:bodyPr>
            <a:normAutofit/>
          </a:bodyPr>
          <a:lstStyle/>
          <a:p>
            <a:r>
              <a:rPr lang="ru-RU" sz="2800" dirty="0"/>
              <a:t>17. Стекло — срок разложения более 1000 лет</a:t>
            </a:r>
          </a:p>
          <a:p>
            <a:pPr marL="0" indent="0">
              <a:buNone/>
            </a:pPr>
            <a:r>
              <a:rPr lang="ru-RU" sz="2800" dirty="0"/>
              <a:t>Сколько его уже набито в наших местах отдыха никому не известно. только вдумайтесь: тысячелетие! Еще как минимум 12 -15 поколений будет наслаждаться нашими осколками.</a:t>
            </a:r>
          </a:p>
          <a:p>
            <a:pPr marL="0" indent="0">
              <a:buNone/>
            </a:pPr>
            <a:endParaRPr lang="ru-RU"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49" y="2276872"/>
            <a:ext cx="2612330" cy="3380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918"/>
            <a:ext cx="9252520" cy="696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6685"/>
            <a:ext cx="2255837"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851194" y="1916832"/>
            <a:ext cx="4572000" cy="1200329"/>
          </a:xfrm>
          <a:prstGeom prst="rect">
            <a:avLst/>
          </a:prstGeom>
        </p:spPr>
        <p:txBody>
          <a:bodyPr>
            <a:spAutoFit/>
          </a:bodyPr>
          <a:lstStyle/>
          <a:p>
            <a:r>
              <a:rPr lang="ru-RU" dirty="0"/>
              <a:t>Не бросайте никогда корки, шкурки, палки –</a:t>
            </a:r>
          </a:p>
          <a:p>
            <a:r>
              <a:rPr lang="ru-RU" dirty="0"/>
              <a:t>Быстро наши города превратятся в свалки.</a:t>
            </a:r>
          </a:p>
          <a:p>
            <a:r>
              <a:rPr lang="ru-RU" dirty="0"/>
              <a:t>Если мусорить сейчас, то довольно скоро</a:t>
            </a:r>
          </a:p>
          <a:p>
            <a:r>
              <a:rPr lang="ru-RU" dirty="0"/>
              <a:t>Могут вырасти у нас Мусорные горы.</a:t>
            </a:r>
          </a:p>
        </p:txBody>
      </p:sp>
      <p:sp>
        <p:nvSpPr>
          <p:cNvPr id="8" name="Прямоугольник 7"/>
          <p:cNvSpPr/>
          <p:nvPr/>
        </p:nvSpPr>
        <p:spPr>
          <a:xfrm>
            <a:off x="3851920" y="3933056"/>
            <a:ext cx="5112568" cy="1477328"/>
          </a:xfrm>
          <a:prstGeom prst="rect">
            <a:avLst/>
          </a:prstGeom>
        </p:spPr>
        <p:txBody>
          <a:bodyPr wrap="square">
            <a:spAutoFit/>
          </a:bodyPr>
          <a:lstStyle/>
          <a:p>
            <a:r>
              <a:rPr lang="ru-RU" dirty="0"/>
              <a:t>Что же вырастет в саду или в огороде,</a:t>
            </a:r>
          </a:p>
          <a:p>
            <a:r>
              <a:rPr lang="ru-RU" dirty="0"/>
              <a:t>Как пойдёт круговорот мусора в природе?..</a:t>
            </a:r>
          </a:p>
          <a:p>
            <a:r>
              <a:rPr lang="ru-RU" dirty="0"/>
              <a:t>И хотя мы в школьный класс не летим в ракете,</a:t>
            </a:r>
          </a:p>
          <a:p>
            <a:r>
              <a:rPr lang="ru-RU" dirty="0"/>
              <a:t>Лучше мусорить сейчас отвыкайте, дети</a:t>
            </a:r>
            <a:r>
              <a:rPr lang="ru-RU" dirty="0" smtClean="0"/>
              <a:t>!</a:t>
            </a:r>
          </a:p>
          <a:p>
            <a:pPr algn="r"/>
            <a:r>
              <a:rPr lang="ru-RU" dirty="0" smtClean="0"/>
              <a:t>Андрей Усачёв.</a:t>
            </a:r>
            <a:endParaRPr lang="ru-RU" dirty="0"/>
          </a:p>
        </p:txBody>
      </p:sp>
    </p:spTree>
    <p:extLst>
      <p:ext uri="{BB962C8B-B14F-4D97-AF65-F5344CB8AC3E}">
        <p14:creationId xmlns:p14="http://schemas.microsoft.com/office/powerpoint/2010/main" val="10672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97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pPr marL="0" lvl="0" indent="0" algn="ctr">
              <a:buNone/>
            </a:pPr>
            <a:r>
              <a:rPr lang="ru-RU" sz="4400" b="1" dirty="0" err="1" smtClean="0">
                <a:solidFill>
                  <a:srgbClr val="008000"/>
                </a:solidFill>
              </a:rPr>
              <a:t>Рессурсы</a:t>
            </a:r>
            <a:r>
              <a:rPr lang="ru-RU" sz="4400" b="1" dirty="0" smtClean="0">
                <a:solidFill>
                  <a:srgbClr val="008000"/>
                </a:solidFill>
              </a:rPr>
              <a:t>:</a:t>
            </a:r>
            <a:endParaRPr lang="ru-RU" sz="4400" b="1" dirty="0">
              <a:solidFill>
                <a:srgbClr val="008000"/>
              </a:solidFill>
            </a:endParaRPr>
          </a:p>
          <a:p>
            <a:pPr lvl="0" algn="just"/>
            <a:endParaRPr lang="ru-RU" sz="2200" dirty="0" smtClean="0">
              <a:solidFill>
                <a:prstClr val="black"/>
              </a:solidFill>
            </a:endParaRPr>
          </a:p>
          <a:p>
            <a:pPr lvl="0" algn="just"/>
            <a:r>
              <a:rPr lang="ru-RU" sz="2200" dirty="0" smtClean="0">
                <a:solidFill>
                  <a:prstClr val="black"/>
                </a:solidFill>
                <a:hlinkClick r:id="rId3"/>
              </a:rPr>
              <a:t>http</a:t>
            </a:r>
            <a:r>
              <a:rPr lang="ru-RU" sz="2200" dirty="0">
                <a:solidFill>
                  <a:prstClr val="black"/>
                </a:solidFill>
                <a:hlinkClick r:id="rId3"/>
              </a:rPr>
              <a:t>://vse-krugom.ru/sroki-razlozheniya-raznyx-vidov-musora/?</a:t>
            </a:r>
            <a:r>
              <a:rPr lang="ru-RU" sz="2200" dirty="0" smtClean="0">
                <a:solidFill>
                  <a:prstClr val="black"/>
                </a:solidFill>
                <a:hlinkClick r:id="rId3"/>
              </a:rPr>
              <a:t>from_email=noc@rtcomm-sibir.ru</a:t>
            </a:r>
            <a:endParaRPr lang="ru-RU" sz="2200" dirty="0" smtClean="0">
              <a:solidFill>
                <a:prstClr val="black"/>
              </a:solidFill>
            </a:endParaRPr>
          </a:p>
          <a:p>
            <a:pPr lvl="0" algn="just"/>
            <a:r>
              <a:rPr lang="ru-RU" sz="2200" dirty="0" smtClean="0">
                <a:solidFill>
                  <a:prstClr val="black"/>
                </a:solidFill>
              </a:rPr>
              <a:t>Яндекс-картинки. </a:t>
            </a:r>
            <a:endParaRPr lang="en-US" sz="2200" dirty="0">
              <a:solidFill>
                <a:prstClr val="black"/>
              </a:solidFill>
            </a:endParaRPr>
          </a:p>
          <a:p>
            <a:pPr lvl="0" algn="just"/>
            <a:endParaRPr lang="ru-RU" sz="2200" dirty="0">
              <a:solidFill>
                <a:prstClr val="black"/>
              </a:solidFill>
            </a:endParaRPr>
          </a:p>
          <a:p>
            <a:endParaRPr lang="ru-RU" dirty="0"/>
          </a:p>
        </p:txBody>
      </p:sp>
    </p:spTree>
    <p:extLst>
      <p:ext uri="{BB962C8B-B14F-4D97-AF65-F5344CB8AC3E}">
        <p14:creationId xmlns:p14="http://schemas.microsoft.com/office/powerpoint/2010/main" val="99518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БЫТЬ или НЕ БЫТЬ</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10"/>
            <a:ext cx="9252520" cy="697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3131840" y="1340768"/>
            <a:ext cx="5849343" cy="5184576"/>
          </a:xfrm>
        </p:spPr>
        <p:txBody>
          <a:bodyPr>
            <a:normAutofit fontScale="77500" lnSpcReduction="20000"/>
          </a:bodyPr>
          <a:lstStyle/>
          <a:p>
            <a:endParaRPr lang="en-US" dirty="0" smtClean="0"/>
          </a:p>
          <a:p>
            <a:pPr algn="just"/>
            <a:r>
              <a:rPr lang="ru-RU" dirty="0" smtClean="0"/>
              <a:t>Почему </a:t>
            </a:r>
            <a:r>
              <a:rPr lang="ru-RU" dirty="0"/>
              <a:t>в разных странах мира принято сортировать мусорные отходы, которые выкидывают жители, а в части из них за неправильную сортировку можно получить </a:t>
            </a:r>
            <a:r>
              <a:rPr lang="ru-RU" dirty="0" smtClean="0"/>
              <a:t>штраф? Причина </a:t>
            </a:r>
            <a:r>
              <a:rPr lang="ru-RU" dirty="0"/>
              <a:t>проста: многие виды отходов не разлагаются очень долго, либо при разложении наносят непоправимый вред окружающей среде, именно поэтому их уничтожают или перерабатывают специальным образом. Представляем вам сроки разложения различных видом бытовых отходов.</a:t>
            </a:r>
          </a:p>
          <a:p>
            <a:endParaRPr lang="ru-RU"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827" y="3068960"/>
            <a:ext cx="2768998" cy="1748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hlinkClick r:id="rId2" tooltip="Сроки разложения разных видов мусора"/>
              </a:rPr>
              <a:t>Сроки разложения разных видов мусора</a:t>
            </a:r>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 y="0"/>
            <a:ext cx="9224893"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3275856" y="1844824"/>
            <a:ext cx="5709320" cy="4525963"/>
          </a:xfrm>
        </p:spPr>
        <p:txBody>
          <a:bodyPr>
            <a:normAutofit fontScale="85000" lnSpcReduction="20000"/>
          </a:bodyPr>
          <a:lstStyle/>
          <a:p>
            <a:pPr algn="just"/>
            <a:r>
              <a:rPr lang="ru-RU" dirty="0"/>
              <a:t>1. Помет животных — срок разложения 10-15 дней</a:t>
            </a:r>
          </a:p>
          <a:p>
            <a:pPr marL="0" indent="0" algn="just">
              <a:buNone/>
            </a:pPr>
            <a:r>
              <a:rPr lang="ru-RU" dirty="0"/>
              <a:t>Наименее вредный мусор, который можно увидеть на улицах небольших городков и деревень, однако он доставляет много хлопот жителям.</a:t>
            </a:r>
          </a:p>
          <a:p>
            <a:pPr algn="just"/>
            <a:r>
              <a:rPr lang="ru-RU" dirty="0"/>
              <a:t>2. Пищевые отходы — срок разложения 30 дней</a:t>
            </a:r>
          </a:p>
          <a:p>
            <a:pPr marL="0" indent="0" algn="just">
              <a:buNone/>
            </a:pPr>
            <a:r>
              <a:rPr lang="ru-RU" dirty="0"/>
              <a:t>Картофельные очистки, обрезки мяса и все, что остается съедобного после готовки можно отнести к этому виду мусора. Также не так опасен.</a:t>
            </a:r>
          </a:p>
          <a:p>
            <a:pPr marL="0" indent="0" algn="just">
              <a:buNone/>
            </a:pPr>
            <a:endParaRPr lang="ru-RU" dirty="0"/>
          </a:p>
        </p:txBody>
      </p:sp>
      <p:pic>
        <p:nvPicPr>
          <p:cNvPr id="3076"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33" y="2852936"/>
            <a:ext cx="3104918" cy="205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97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3995936" y="1196752"/>
            <a:ext cx="4690864" cy="5400600"/>
          </a:xfrm>
        </p:spPr>
        <p:txBody>
          <a:bodyPr>
            <a:normAutofit fontScale="47500" lnSpcReduction="20000"/>
          </a:bodyPr>
          <a:lstStyle/>
          <a:p>
            <a:endParaRPr lang="ru-RU" sz="4400" dirty="0" smtClean="0"/>
          </a:p>
          <a:p>
            <a:r>
              <a:rPr lang="ru-RU" sz="4400" dirty="0" smtClean="0"/>
              <a:t>3</a:t>
            </a:r>
            <a:r>
              <a:rPr lang="ru-RU" sz="4400" dirty="0"/>
              <a:t>. Газетная бумага — срок разложения 1-4 месяца</a:t>
            </a:r>
          </a:p>
          <a:p>
            <a:pPr marL="0" indent="0" algn="just">
              <a:buNone/>
            </a:pPr>
            <a:r>
              <a:rPr lang="ru-RU" sz="4400" dirty="0"/>
              <a:t>Прежде чем выкинуть газету на дорогу, подумайте, что еще целых 4 месяца жители вашего двора будут любоваться втоптанной в грязь бумагой</a:t>
            </a:r>
            <a:r>
              <a:rPr lang="ru-RU" sz="4400" dirty="0" smtClean="0"/>
              <a:t>.</a:t>
            </a:r>
          </a:p>
          <a:p>
            <a:pPr marL="0" indent="0">
              <a:buNone/>
            </a:pPr>
            <a:endParaRPr lang="ru-RU" dirty="0"/>
          </a:p>
          <a:p>
            <a:pPr marL="0" indent="0">
              <a:buNone/>
            </a:pPr>
            <a:endParaRPr lang="ru-RU" dirty="0" smtClean="0"/>
          </a:p>
          <a:p>
            <a:pPr marL="0" indent="0">
              <a:buNone/>
            </a:pPr>
            <a:endParaRPr lang="ru-RU" dirty="0" smtClean="0"/>
          </a:p>
          <a:p>
            <a:pPr marL="0" indent="0">
              <a:buNone/>
            </a:pPr>
            <a:endParaRPr lang="ru-RU" dirty="0"/>
          </a:p>
          <a:p>
            <a:r>
              <a:rPr lang="ru-RU" sz="4400" dirty="0"/>
              <a:t>4. Листья, семена, веточки — срок разложения 3-4 месяца</a:t>
            </a:r>
          </a:p>
          <a:p>
            <a:pPr marL="0" indent="0" algn="just">
              <a:buNone/>
            </a:pPr>
            <a:r>
              <a:rPr lang="ru-RU" sz="4400" dirty="0"/>
              <a:t>Если бы в парках не убирали естественный мусор коммунальные службы, то вскоре люди бы прогуливались по горам веток и листьев.</a:t>
            </a:r>
          </a:p>
          <a:p>
            <a:endParaRPr lang="ru-RU"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1916832"/>
            <a:ext cx="2880320" cy="216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437112"/>
            <a:ext cx="2859701" cy="183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97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4067944" y="1600200"/>
            <a:ext cx="4618856" cy="4525963"/>
          </a:xfrm>
        </p:spPr>
        <p:txBody>
          <a:bodyPr>
            <a:normAutofit fontScale="70000" lnSpcReduction="20000"/>
          </a:bodyPr>
          <a:lstStyle/>
          <a:p>
            <a:r>
              <a:rPr lang="ru-RU" dirty="0"/>
              <a:t>5. Картонные коробки — срок разложения 3 месяца</a:t>
            </a:r>
          </a:p>
          <a:p>
            <a:pPr marL="0" indent="0" algn="just">
              <a:buNone/>
            </a:pPr>
            <a:r>
              <a:rPr lang="ru-RU" dirty="0"/>
              <a:t>Вполне безвредный отход, если выкидывать его в мусорные баки</a:t>
            </a:r>
            <a:r>
              <a:rPr lang="ru-RU" dirty="0" smtClean="0"/>
              <a:t>.</a:t>
            </a:r>
          </a:p>
          <a:p>
            <a:pPr marL="0" indent="0" algn="just">
              <a:buNone/>
            </a:pPr>
            <a:endParaRPr lang="ru-RU" dirty="0"/>
          </a:p>
          <a:p>
            <a:pPr marL="0" indent="0" algn="just">
              <a:buNone/>
            </a:pPr>
            <a:endParaRPr lang="ru-RU" dirty="0"/>
          </a:p>
          <a:p>
            <a:r>
              <a:rPr lang="ru-RU" dirty="0"/>
              <a:t>6. Офисная бумага — срок разложения 2 года</a:t>
            </a:r>
          </a:p>
          <a:p>
            <a:pPr marL="0" indent="0" algn="just">
              <a:buNone/>
            </a:pPr>
            <a:r>
              <a:rPr lang="ru-RU" dirty="0"/>
              <a:t>Да, представьте себе. Все дело в составе и плотности: бумага изготавливается именно для того, чтобы документы, напечатанные на ней могли долго храниться, что не оставляет без внимания, к сожалению, срок её разложения.</a:t>
            </a:r>
          </a:p>
          <a:p>
            <a:endParaRPr lang="ru-RU"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916832"/>
            <a:ext cx="1584176" cy="144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489114"/>
            <a:ext cx="2967072" cy="222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24"/>
            <a:ext cx="9252520" cy="697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4626260" y="1340768"/>
            <a:ext cx="4060540" cy="5112568"/>
          </a:xfrm>
        </p:spPr>
        <p:txBody>
          <a:bodyPr>
            <a:normAutofit fontScale="62500" lnSpcReduction="20000"/>
          </a:bodyPr>
          <a:lstStyle/>
          <a:p>
            <a:pPr marL="0" indent="0">
              <a:buNone/>
            </a:pPr>
            <a:endParaRPr lang="ru-RU" dirty="0" smtClean="0"/>
          </a:p>
          <a:p>
            <a:r>
              <a:rPr lang="ru-RU" dirty="0" smtClean="0"/>
              <a:t>7</a:t>
            </a:r>
            <a:r>
              <a:rPr lang="ru-RU" dirty="0"/>
              <a:t>. Доски — срок разложения 10 лет</a:t>
            </a:r>
          </a:p>
          <a:p>
            <a:pPr marL="0" indent="0" algn="just">
              <a:buNone/>
            </a:pPr>
            <a:r>
              <a:rPr lang="ru-RU" dirty="0"/>
              <a:t>Обычные доски, которые применяют на стройках. Конечно, если они не подвержены какой-либо обработке (например, пропитке мазутом</a:t>
            </a:r>
            <a:r>
              <a:rPr lang="ru-RU" dirty="0" smtClean="0"/>
              <a:t>).</a:t>
            </a:r>
          </a:p>
          <a:p>
            <a:pPr marL="0" indent="0" algn="just">
              <a:buNone/>
            </a:pPr>
            <a:endParaRPr lang="ru-RU" dirty="0" smtClean="0"/>
          </a:p>
          <a:p>
            <a:pPr marL="0" indent="0" algn="just">
              <a:buNone/>
            </a:pPr>
            <a:endParaRPr lang="ru-RU" dirty="0" smtClean="0"/>
          </a:p>
          <a:p>
            <a:pPr marL="0" indent="0" algn="just">
              <a:buNone/>
            </a:pPr>
            <a:endParaRPr lang="ru-RU" dirty="0"/>
          </a:p>
          <a:p>
            <a:r>
              <a:rPr lang="ru-RU" dirty="0"/>
              <a:t>8. Железные банки — срок разложения 10 лет</a:t>
            </a:r>
          </a:p>
          <a:p>
            <a:pPr marL="0" indent="0" algn="just">
              <a:buNone/>
            </a:pPr>
            <a:r>
              <a:rPr lang="ru-RU" dirty="0"/>
              <a:t>Подобно доскам, консервные банки из под тушенки или сгущенки будут гнить в земле еще 10 лет после того, как вы их швырнете под дерево в лесу.</a:t>
            </a:r>
          </a:p>
          <a:p>
            <a:pPr algn="just"/>
            <a:endParaRPr lang="ru-RU"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861048"/>
            <a:ext cx="28575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892406"/>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97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3923928" y="1556792"/>
            <a:ext cx="5050904" cy="4853136"/>
          </a:xfrm>
        </p:spPr>
        <p:txBody>
          <a:bodyPr>
            <a:normAutofit fontScale="70000" lnSpcReduction="20000"/>
          </a:bodyPr>
          <a:lstStyle/>
          <a:p>
            <a:r>
              <a:rPr lang="ru-RU" dirty="0"/>
              <a:t>9. Старая обувь – срок разложения 10 лет</a:t>
            </a:r>
          </a:p>
          <a:p>
            <a:pPr marL="0" indent="0" algn="just">
              <a:buNone/>
            </a:pPr>
            <a:r>
              <a:rPr lang="ru-RU" dirty="0"/>
              <a:t>Тут все конечно же зависит от состава обуви и степени её изношенности, но в среднем, туфли из кожзаменителя будут разлагаться десятую часть века</a:t>
            </a:r>
            <a:r>
              <a:rPr lang="ru-RU" dirty="0" smtClean="0"/>
              <a:t>.</a:t>
            </a:r>
          </a:p>
          <a:p>
            <a:pPr marL="0" indent="0">
              <a:buNone/>
            </a:pPr>
            <a:endParaRPr lang="ru-RU" dirty="0"/>
          </a:p>
          <a:p>
            <a:r>
              <a:rPr lang="ru-RU" dirty="0"/>
              <a:t>10. Обломки кирпича и бетона — срок разложения 100 </a:t>
            </a:r>
            <a:r>
              <a:rPr lang="ru-RU" dirty="0" smtClean="0"/>
              <a:t>лет</a:t>
            </a:r>
            <a:endParaRPr lang="ru-RU" dirty="0"/>
          </a:p>
          <a:p>
            <a:pPr marL="0" indent="0" algn="just">
              <a:buNone/>
            </a:pPr>
            <a:r>
              <a:rPr lang="ru-RU" dirty="0"/>
              <a:t>Именно тот мусор, который каждая компания-застройщик предпочитает закопать под детской площадкой во дворе дома. Да, и так довольно часто делают. Возможно, это и оправданно: ведь «сталинки» уже стоят по 80 </a:t>
            </a:r>
            <a:r>
              <a:rPr lang="ru-RU" dirty="0" smtClean="0"/>
              <a:t>лет.</a:t>
            </a:r>
            <a:endParaRPr lang="ru-RU" dirty="0"/>
          </a:p>
          <a:p>
            <a:pPr algn="just"/>
            <a:endParaRPr lang="ru-RU" dirty="0"/>
          </a:p>
        </p:txBody>
      </p:sp>
      <p:pic>
        <p:nvPicPr>
          <p:cNvPr id="819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884" y="1844824"/>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005064"/>
            <a:ext cx="2497460" cy="187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 y="0"/>
            <a:ext cx="9256788" cy="698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4499992" y="1600200"/>
            <a:ext cx="4536504" cy="4925144"/>
          </a:xfrm>
        </p:spPr>
        <p:txBody>
          <a:bodyPr>
            <a:normAutofit fontScale="70000" lnSpcReduction="20000"/>
          </a:bodyPr>
          <a:lstStyle/>
          <a:p>
            <a:r>
              <a:rPr lang="ru-RU" dirty="0"/>
              <a:t>11. Автоаккумуляторы — срок разложения 100 лет</a:t>
            </a:r>
          </a:p>
          <a:p>
            <a:pPr marL="0" indent="0" algn="just">
              <a:buNone/>
            </a:pPr>
            <a:r>
              <a:rPr lang="ru-RU" dirty="0"/>
              <a:t>Такой мусор, который выгоднее, конечно, сдать на переработку. Ведь за 1 отработанный аккумулятор (20-25 кг) можно выручить около 500 рублей</a:t>
            </a:r>
            <a:r>
              <a:rPr lang="ru-RU" dirty="0" smtClean="0"/>
              <a:t>.</a:t>
            </a:r>
          </a:p>
          <a:p>
            <a:pPr marL="0" indent="0" algn="just">
              <a:buNone/>
            </a:pPr>
            <a:endParaRPr lang="ru-RU" dirty="0"/>
          </a:p>
          <a:p>
            <a:pPr marL="0" indent="0" algn="just">
              <a:buNone/>
            </a:pPr>
            <a:endParaRPr lang="ru-RU" dirty="0"/>
          </a:p>
          <a:p>
            <a:r>
              <a:rPr lang="ru-RU" dirty="0"/>
              <a:t>12. Фольга — срок разложения более 100 лет</a:t>
            </a:r>
          </a:p>
          <a:p>
            <a:pPr marL="0" indent="0" algn="just">
              <a:buNone/>
            </a:pPr>
            <a:r>
              <a:rPr lang="ru-RU" dirty="0"/>
              <a:t>Да, несмотря на то, что толщина железного листочка меньше 0.5 мм, она очень сильно спрессована. Так что не выкидывайте упаковки от своих мясных продуктов в походах.</a:t>
            </a:r>
          </a:p>
          <a:p>
            <a:endParaRPr lang="ru-RU" dirty="0"/>
          </a:p>
        </p:txBody>
      </p:sp>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916"/>
          <a:stretch/>
        </p:blipFill>
        <p:spPr bwMode="auto">
          <a:xfrm>
            <a:off x="827584" y="1959689"/>
            <a:ext cx="2941427" cy="183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221088"/>
            <a:ext cx="29749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692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4067944" y="1303276"/>
            <a:ext cx="4906888" cy="5112568"/>
          </a:xfrm>
        </p:spPr>
        <p:txBody>
          <a:bodyPr>
            <a:noAutofit/>
          </a:bodyPr>
          <a:lstStyle/>
          <a:p>
            <a:endParaRPr lang="ru-RU" sz="1800" dirty="0" smtClean="0"/>
          </a:p>
          <a:p>
            <a:r>
              <a:rPr lang="ru-RU" sz="1800" dirty="0" smtClean="0"/>
              <a:t>13</a:t>
            </a:r>
            <a:r>
              <a:rPr lang="ru-RU" sz="1800" dirty="0"/>
              <a:t>. Электрические батарейки — срок разложения 110 лет</a:t>
            </a:r>
          </a:p>
          <a:p>
            <a:pPr marL="0" indent="0" algn="just">
              <a:buNone/>
            </a:pPr>
            <a:r>
              <a:rPr lang="ru-RU" sz="1800" dirty="0"/>
              <a:t>Здесь роль играет не только срок разложения, но и вред окружающей среде, который наносит литиевая батарейка, окисляясь</a:t>
            </a:r>
            <a:r>
              <a:rPr lang="ru-RU" sz="1800" dirty="0" smtClean="0"/>
              <a:t>.</a:t>
            </a:r>
          </a:p>
          <a:p>
            <a:pPr marL="0" indent="0" algn="just">
              <a:buNone/>
            </a:pPr>
            <a:endParaRPr lang="ru-RU" sz="1800" dirty="0" smtClean="0"/>
          </a:p>
          <a:p>
            <a:pPr marL="0" indent="0">
              <a:buNone/>
            </a:pPr>
            <a:endParaRPr lang="ru-RU" sz="1800" dirty="0"/>
          </a:p>
          <a:p>
            <a:r>
              <a:rPr lang="ru-RU" sz="1800" dirty="0"/>
              <a:t>14. Резиновые покрышки — срок разложения 120-140 лет</a:t>
            </a:r>
          </a:p>
          <a:p>
            <a:pPr marL="0" indent="0" algn="just">
              <a:buNone/>
            </a:pPr>
            <a:r>
              <a:rPr lang="ru-RU" sz="1800" dirty="0"/>
              <a:t>Резина относится к одному из самых стойких материалов. К счастью, при смене резины на СТО, большинство водителей оставляют свою старую в подарок, либо за символическую цену там же. А умные держатели сервиса сдают её потом на переработку.</a:t>
            </a:r>
          </a:p>
          <a:p>
            <a:pPr marL="0" indent="0">
              <a:buNone/>
            </a:pPr>
            <a:endParaRPr lang="ru-RU" sz="1800"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916832"/>
            <a:ext cx="2735532" cy="194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90" y="4293096"/>
            <a:ext cx="2567608" cy="180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769</Words>
  <Application>Microsoft Office PowerPoint</Application>
  <PresentationFormat>Экран (4:3)</PresentationFormat>
  <Paragraphs>72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#У мусора есть дом</vt:lpstr>
      <vt:lpstr>БЫТЬ или НЕ БЫТЬ</vt:lpstr>
      <vt:lpstr>Сроки разложения разных видов мусора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 мусора есть дом</dc:title>
  <dc:creator>1</dc:creator>
  <cp:lastModifiedBy>Пользователь</cp:lastModifiedBy>
  <cp:revision>37</cp:revision>
  <dcterms:created xsi:type="dcterms:W3CDTF">2015-07-18T17:24:35Z</dcterms:created>
  <dcterms:modified xsi:type="dcterms:W3CDTF">2018-08-27T09:25:01Z</dcterms:modified>
</cp:coreProperties>
</file>