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sldIdLst>
    <p:sldId id="268" r:id="rId2"/>
    <p:sldId id="258" r:id="rId3"/>
    <p:sldId id="276" r:id="rId4"/>
    <p:sldId id="277" r:id="rId5"/>
    <p:sldId id="278" r:id="rId6"/>
    <p:sldId id="279" r:id="rId7"/>
    <p:sldId id="280" r:id="rId8"/>
    <p:sldId id="260" r:id="rId9"/>
    <p:sldId id="262" r:id="rId10"/>
    <p:sldId id="264" r:id="rId11"/>
    <p:sldId id="281" r:id="rId12"/>
    <p:sldId id="265" r:id="rId13"/>
    <p:sldId id="266" r:id="rId14"/>
    <p:sldId id="284" r:id="rId15"/>
    <p:sldId id="283" r:id="rId16"/>
  </p:sldIdLst>
  <p:sldSz cx="9144000" cy="6858000" type="screen4x3"/>
  <p:notesSz cx="6858000" cy="9144000"/>
  <p:embeddedFontLst>
    <p:embeddedFont>
      <p:font typeface="Constantia" pitchFamily="18" charset="0"/>
      <p:regular r:id="rId17"/>
      <p:bold r:id="rId18"/>
      <p:italic r:id="rId19"/>
      <p:boldItalic r:id="rId20"/>
    </p:embeddedFont>
    <p:embeddedFont>
      <p:font typeface="Wingdings 2" pitchFamily="18" charset="2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00"/>
    <a:srgbClr val="336600"/>
    <a:srgbClr val="000099"/>
    <a:srgbClr val="006600"/>
    <a:srgbClr val="3D2C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54" autoAdjust="0"/>
  </p:normalViewPr>
  <p:slideViewPr>
    <p:cSldViewPr>
      <p:cViewPr>
        <p:scale>
          <a:sx n="100" d="100"/>
          <a:sy n="100" d="100"/>
        </p:scale>
        <p:origin x="-72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C6D9-8414-4570-BFB9-5DD781068F9E}" type="datetimeFigureOut">
              <a:rPr lang="ru-RU"/>
              <a:pPr>
                <a:defRPr/>
              </a:pPr>
              <a:t>14.12.2019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A535-8FD3-4D5D-9C54-987EDA254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A7F6-50C6-43CC-BE33-2C035588FCB8}" type="datetimeFigureOut">
              <a:rPr lang="ru-RU"/>
              <a:pPr>
                <a:defRPr/>
              </a:pPr>
              <a:t>14.12.2019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039F-53B1-41FA-8B5F-B3B8C4A1D7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3F23-2AEF-4CE5-9E67-9255F298A591}" type="datetimeFigureOut">
              <a:rPr lang="ru-RU"/>
              <a:pPr>
                <a:defRPr/>
              </a:pPr>
              <a:t>14.12.2019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E434-7A09-4ED8-A4DC-7FCF7AA484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8D81-2FA3-432C-8B6B-0C9837CDEB5A}" type="datetimeFigureOut">
              <a:rPr lang="ru-RU"/>
              <a:pPr>
                <a:defRPr/>
              </a:pPr>
              <a:t>14.12.2019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A6C1-66E6-4F27-B0C0-608226F28C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4441-DEF1-4260-AA6E-26CC1468C0D0}" type="datetimeFigureOut">
              <a:rPr lang="ru-RU"/>
              <a:pPr>
                <a:defRPr/>
              </a:pPr>
              <a:t>14.12.2019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3B99-ADE7-4ECA-A1DE-30D7A03AEB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63A9-DE12-46DC-8AEF-2CDEBFE496A8}" type="datetimeFigureOut">
              <a:rPr lang="ru-RU"/>
              <a:pPr>
                <a:defRPr/>
              </a:pPr>
              <a:t>14.12.2019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4940-0990-4B10-B79F-AEB4CB0553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0EA0-BEE0-4FD2-B564-B3662A61B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3281-9B97-4018-B2E6-8C6C2CD3F63F}" type="datetimeFigureOut">
              <a:rPr lang="ru-RU"/>
              <a:pPr>
                <a:defRPr/>
              </a:pPr>
              <a:t>14.12.2019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E6715-3052-4E52-8185-52A1EBF6643A}" type="datetimeFigureOut">
              <a:rPr lang="ru-RU"/>
              <a:pPr>
                <a:defRPr/>
              </a:pPr>
              <a:t>14.12.2019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D4C60-CDAE-4A1B-BB36-B7D662200E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AB67-7798-4342-A765-96F96DEC5068}" type="datetimeFigureOut">
              <a:rPr lang="ru-RU"/>
              <a:pPr>
                <a:defRPr/>
              </a:pPr>
              <a:t>14.12.2019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ABE9A-7E20-47A4-8DAF-3C64CA003E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E8E5B-20EC-4DDA-B64F-A30EA7C92137}" type="datetimeFigureOut">
              <a:rPr lang="ru-RU"/>
              <a:pPr>
                <a:defRPr/>
              </a:pPr>
              <a:t>14.12.2019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6A9E-CF26-4E80-AD28-BB372CF150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FD4A-8B0A-42BE-ABEA-90D6B478F9EC}" type="datetimeFigureOut">
              <a:rPr lang="ru-RU"/>
              <a:pPr>
                <a:defRPr/>
              </a:pPr>
              <a:t>14.12.2019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0A0B4-A85B-4EDA-A840-F9DD093E21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62F938-03F6-4C2E-9732-088C27310EE1}" type="datetimeFigureOut">
              <a:rPr lang="ru-RU"/>
              <a:pPr>
                <a:defRPr/>
              </a:pPr>
              <a:t>14.12.2019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E21CD-DC68-47B1-ACC4-9902E7BE73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3.png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75" y="6072188"/>
            <a:ext cx="2500313" cy="585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3058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Радиация</a:t>
            </a:r>
            <a:endParaRPr lang="ru-RU" sz="800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2214563" y="6215063"/>
            <a:ext cx="357187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4" name="Рисунок 5" descr="ionizingradiationsymbo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86438"/>
            <a:ext cx="835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1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Радиоактивность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(от лат. 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radius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«луч» и 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āctīvus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«действенный»):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свойство атомных ядер самопроизвольно (спонтанно) изменять свой состав путём испускания элементарных частиц или ядерных фрагментов.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Радиоактивностью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называют также свойство вещества, содержащего радиоактивные ядра.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Что такое радиоактивность?</a:t>
            </a:r>
            <a:endParaRPr lang="ru-RU" b="1" spc="0">
              <a:ln w="10541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3795" name="Рисунок 3" descr="ionizingradiationsymbol.png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715000"/>
            <a:ext cx="835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85938" y="3357563"/>
            <a:ext cx="22860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Какая она бывает?</a:t>
            </a:r>
            <a:endParaRPr lang="ru-RU" b="1" spc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6063" y="1857375"/>
            <a:ext cx="335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nstantia" pitchFamily="18" charset="0"/>
              </a:rPr>
              <a:t>Радиоактивность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714626" y="2571750"/>
            <a:ext cx="1071562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4857751" y="2571750"/>
            <a:ext cx="1071562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822" name="Рисунок 7" descr="ionizingradiationsymbol.png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715000"/>
            <a:ext cx="835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500188" y="3929063"/>
            <a:ext cx="2571750" cy="2071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самопроизвольный распад ядер элементов, встречающихся в природе.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3929063"/>
            <a:ext cx="3214688" cy="2071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самопроизвольный распад ядер элементов, полученных искусственным путем через соответствующие ядерные реакции.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1688" y="3429000"/>
            <a:ext cx="20605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Естественная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6313" y="3429000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Искусственная</a:t>
            </a:r>
          </a:p>
        </p:txBody>
      </p:sp>
    </p:spTree>
  </p:cSld>
  <p:clrMapOvr>
    <a:masterClrMapping/>
  </p:clrMapOvr>
  <p:transition advClick="0"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1"/>
          <p:cNvSpPr>
            <a:spLocks noGrp="1"/>
          </p:cNvSpPr>
          <p:nvPr>
            <p:ph idx="1"/>
          </p:nvPr>
        </p:nvSpPr>
        <p:spPr>
          <a:xfrm>
            <a:off x="4143375" y="1571625"/>
            <a:ext cx="4357688" cy="3357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История радиоактивности началась с того, как в 1896 году А. Беккерель занимался люминесценцией и исследованием рентгеновских лучей.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4777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pc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Кто и как обнаружил радиоактивность?</a:t>
            </a:r>
            <a:endParaRPr lang="ru-RU" sz="4000" b="1" spc="0">
              <a:ln w="10541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5843" name="Рисунок 3" descr="Henri_Becquere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00188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8" y="5500688"/>
            <a:ext cx="67865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Дата рождения 15 декабря 1852 года в Париже, в семье ученых.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Дата смерти 25 августа 1908 года в Бретань (Франция)</a:t>
            </a:r>
          </a:p>
        </p:txBody>
      </p:sp>
      <p:pic>
        <p:nvPicPr>
          <p:cNvPr id="35845" name="Рисунок 5" descr="ionizingradiationsymbol.png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5715000"/>
            <a:ext cx="835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715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pc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Что вокруг нас радиоактивно?</a:t>
            </a:r>
            <a:endParaRPr lang="ru-RU" sz="4000" b="1" spc="0">
              <a:ln w="10541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571500" y="4286250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Человек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5286375" y="5929313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Радон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3714750" y="4000500"/>
            <a:ext cx="4429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Техногенная радиоактивность</a:t>
            </a:r>
          </a:p>
        </p:txBody>
      </p:sp>
      <p:pic>
        <p:nvPicPr>
          <p:cNvPr id="36869" name="Рисунок 6" descr="149806680-21225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28575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10" descr="22702418.origin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143000"/>
            <a:ext cx="37861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Рисунок 14" descr="pic_1270801 копия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724400"/>
            <a:ext cx="26431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Рисунок 8" descr="ionizingradiationsymbol.pn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715000"/>
            <a:ext cx="835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571500" y="614362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  <a:hlinkClick r:id="rId6" action="ppaction://hlinksldjump"/>
              </a:rPr>
              <a:t>выход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149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Практическая работа</a:t>
            </a:r>
            <a:endParaRPr lang="ru-RU"/>
          </a:p>
        </p:txBody>
      </p:sp>
      <p:graphicFrame>
        <p:nvGraphicFramePr>
          <p:cNvPr id="37891" name="Диаграмма 3"/>
          <p:cNvGraphicFramePr>
            <a:graphicFrameLocks/>
          </p:cNvGraphicFramePr>
          <p:nvPr/>
        </p:nvGraphicFramePr>
        <p:xfrm>
          <a:off x="179388" y="1268413"/>
          <a:ext cx="8785225" cy="4392612"/>
        </p:xfrm>
        <a:graphic>
          <a:graphicData uri="http://schemas.openxmlformats.org/presentationml/2006/ole">
            <p:oleObj spid="_x0000_s37891" r:id="rId3" imgW="8791194" imgH="439559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1785926"/>
            <a:ext cx="664373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414" y="1785926"/>
            <a:ext cx="664373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35004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sz="2400" u="sng" dirty="0" smtClean="0"/>
              <a:t>Радиация</a:t>
            </a:r>
            <a:r>
              <a:rPr lang="ru-RU" sz="2400" dirty="0" smtClean="0"/>
              <a:t> (от лат. radiātiō «сияние», «излучение»):</a:t>
            </a:r>
            <a:endParaRPr lang="en-US" sz="2400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	</a:t>
            </a:r>
            <a:r>
              <a:rPr lang="ru-RU" sz="2400" u="sng" dirty="0" smtClean="0"/>
              <a:t>Радиация, или ионизирующее излучение </a:t>
            </a:r>
            <a:r>
              <a:rPr lang="ru-RU" sz="2400" dirty="0" smtClean="0"/>
              <a:t>- это частицы и гамма-кванты, энергия которых достаточно велика, чтобы при воздействии на вещество создавать ионы разных знаков. Радиацию нельзя вызвать с помощью химических реакций.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_AlgeriusRough" pitchFamily="82" charset="-52"/>
              </a:rPr>
              <a:t>Что такое радиация?</a:t>
            </a:r>
            <a:endParaRPr lang="ru-RU" b="1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_AlgeriusRough" pitchFamily="82" charset="-52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85750" y="6215063"/>
            <a:ext cx="307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  <a:hlinkClick r:id="rId2" action="ppaction://hlinksldjump"/>
              </a:rPr>
              <a:t>Другие значения радиации</a:t>
            </a:r>
            <a:endParaRPr lang="ru-RU">
              <a:latin typeface="Constantia" pitchFamily="18" charset="0"/>
            </a:endParaRPr>
          </a:p>
        </p:txBody>
      </p:sp>
      <p:pic>
        <p:nvPicPr>
          <p:cNvPr id="17412" name="Рисунок 5" descr="ionizingradiationsymbo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5" y="5786438"/>
            <a:ext cx="835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357188" y="1000125"/>
            <a:ext cx="8229600" cy="2428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Радиоизлучение</a:t>
            </a:r>
            <a:r>
              <a:rPr lang="ru-RU" smtClean="0"/>
              <a:t> (радиоволны, радиочастоты) — электромагнитное излучение с длинами волн 5×10</a:t>
            </a:r>
            <a:r>
              <a:rPr lang="ru-RU" baseline="30000" smtClean="0"/>
              <a:t>−5</a:t>
            </a:r>
            <a:r>
              <a:rPr lang="ru-RU" smtClean="0"/>
              <a:t>—10</a:t>
            </a:r>
            <a:r>
              <a:rPr lang="ru-RU" baseline="30000" smtClean="0"/>
              <a:t>10</a:t>
            </a:r>
            <a:r>
              <a:rPr lang="ru-RU" smtClean="0"/>
              <a:t> метров и частотами, соответственно, от 6×10</a:t>
            </a:r>
            <a:r>
              <a:rPr lang="ru-RU" baseline="30000" smtClean="0"/>
              <a:t>12</a:t>
            </a:r>
            <a:r>
              <a:rPr lang="ru-RU" smtClean="0"/>
              <a:t> Гц и до нескольких Гц. Радиоволны используются при передаче данных в радиосетях.</a:t>
            </a:r>
          </a:p>
        </p:txBody>
      </p:sp>
      <p:pic>
        <p:nvPicPr>
          <p:cNvPr id="19458" name="Рисунок 2" descr="gmrt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214688"/>
            <a:ext cx="42148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 descr="lsts_0001_0001_0_img00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3214688"/>
            <a:ext cx="257175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ionizingradiationsymbol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5715000"/>
            <a:ext cx="835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285750"/>
            <a:ext cx="8286750" cy="37861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Ионизирующее  излучение: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- в самом общем смысле — различные виды микрочастиц и физических полей, способные ионизировать вещество.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- в более узком смысле к ионизирующему излучению не относят  ультрафиолетовое излучение и излучение видимого диапазона света, которое в отдельных случаях также может быть ионизирующим. Излучение микроволнового и радиодиапазонов не является ионизирующим.</a:t>
            </a:r>
            <a:endParaRPr lang="ru-RU" sz="2400" dirty="0"/>
          </a:p>
        </p:txBody>
      </p:sp>
      <p:pic>
        <p:nvPicPr>
          <p:cNvPr id="20482" name="Рисунок 4" descr="454px-Alfa_beta_gamma_radiation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3500438"/>
            <a:ext cx="2357437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 descr="ionizingradiationsymbo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5857875"/>
            <a:ext cx="835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1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17859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Тепловое излучение</a:t>
            </a:r>
            <a:r>
              <a:rPr lang="ru-RU" smtClean="0"/>
              <a:t> — электромагнитное излучение с непрерывным спектром, испускаемое нагретыми телами за счёт их тепловой энергии.</a:t>
            </a:r>
          </a:p>
        </p:txBody>
      </p:sp>
      <p:pic>
        <p:nvPicPr>
          <p:cNvPr id="21506" name="Рисунок 3" descr="17312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714625"/>
            <a:ext cx="46021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 descr="25945546 копия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071688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6" descr="ionizingradiationsymbol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875" y="5786438"/>
            <a:ext cx="835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Солнечная  радиация</a:t>
            </a:r>
            <a:r>
              <a:rPr lang="ru-RU" smtClean="0"/>
              <a:t> — электромагнитное и корпускулярное излучение Солнца.</a:t>
            </a:r>
          </a:p>
        </p:txBody>
      </p:sp>
      <p:pic>
        <p:nvPicPr>
          <p:cNvPr id="4" name="Рисунок 3" descr="cosmic_rays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57313"/>
            <a:ext cx="3125788" cy="2500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1357313"/>
            <a:ext cx="2857500" cy="2532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251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3" y="4000500"/>
            <a:ext cx="3143250" cy="2357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yohkoh_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" y="4000500"/>
            <a:ext cx="3143250" cy="2278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4" name="Рисунок 9" descr="ionizingradiationsymbol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38" y="5715000"/>
            <a:ext cx="835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1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1285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smtClean="0"/>
              <a:t>Излучение</a:t>
            </a:r>
            <a:r>
              <a:rPr lang="ru-RU" smtClean="0"/>
              <a:t> — процесс испускания и распространения энергии в виде волн и частиц.</a:t>
            </a:r>
          </a:p>
        </p:txBody>
      </p:sp>
      <p:pic>
        <p:nvPicPr>
          <p:cNvPr id="4" name="Рисунок 3" descr="091215-tech-black-hole.grid-6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88" y="1357313"/>
            <a:ext cx="2673350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53309main_hidden_blackhole_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785938"/>
            <a:ext cx="5429250" cy="4071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3714750"/>
            <a:ext cx="2857500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7" name="Рисунок 7" descr="ionizingradiationsymbol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875" y="5929313"/>
            <a:ext cx="835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3190884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Если существует реальная угроза облучения, то безусловно самыми первыми </a:t>
            </a:r>
            <a:r>
              <a:rPr lang="ru-RU" i="1" dirty="0" smtClean="0"/>
              <a:t>способами защиты от радиации</a:t>
            </a:r>
            <a:r>
              <a:rPr lang="ru-RU" dirty="0" smtClean="0"/>
              <a:t> являются такие меры, как: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>
                <a:ln>
                  <a:solidFill>
                    <a:schemeClr val="bg1"/>
                  </a:solidFill>
                </a:ln>
              </a:rPr>
              <a:t>Укрытие в помещении, где закрыты все окна и двери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>
                <a:ln>
                  <a:solidFill>
                    <a:schemeClr val="bg1"/>
                  </a:solidFill>
                </a:ln>
              </a:rPr>
              <a:t>Защита органов дыхания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>
                <a:ln>
                  <a:solidFill>
                    <a:schemeClr val="bg1"/>
                  </a:solidFill>
                </a:ln>
              </a:rPr>
              <a:t>Защита тела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Способы защиты от радиации.</a:t>
            </a:r>
            <a:endParaRPr lang="ru-RU" sz="4000" b="1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23" name="Рисунок 5" descr="cher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4286250"/>
            <a:ext cx="33099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6" descr="ionizingradiationsymbo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5" y="5786438"/>
            <a:ext cx="835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428625" y="621506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  <a:hlinkClick r:id="rId5" action="ppaction://hlinksldjump"/>
              </a:rPr>
              <a:t>выход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advClick="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8143932" cy="248126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smtClean="0">
                <a:ln w="28575">
                  <a:solidFill>
                    <a:schemeClr val="tx2">
                      <a:lumMod val="5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</a:rPr>
              <a:t>Радиоактивность</a:t>
            </a:r>
            <a:endParaRPr lang="ru-RU" sz="8000">
              <a:ln w="28575">
                <a:solidFill>
                  <a:schemeClr val="tx2">
                    <a:lumMod val="50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6072188"/>
            <a:ext cx="2571750" cy="585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noaction" highlightClick="1"/>
          </p:cNvPr>
          <p:cNvSpPr/>
          <p:nvPr/>
        </p:nvSpPr>
        <p:spPr>
          <a:xfrm>
            <a:off x="2214563" y="6215063"/>
            <a:ext cx="357187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748" name="Рисунок 6" descr="ionizingradiationsymbo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5715000"/>
            <a:ext cx="835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1644"/>
      </a:hlink>
      <a:folHlink>
        <a:srgbClr val="002D8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564</TotalTime>
  <Words>241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Constantia</vt:lpstr>
      <vt:lpstr>Wingdings 2</vt:lpstr>
      <vt:lpstr>Calibri</vt:lpstr>
      <vt:lpstr>Wingdings</vt:lpstr>
      <vt:lpstr>Бумажная</vt:lpstr>
      <vt:lpstr>Бумажная</vt:lpstr>
      <vt:lpstr>Бумажная</vt:lpstr>
      <vt:lpstr>Бумажная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Радиация.</dc:title>
  <dc:creator>11 класс</dc:creator>
  <cp:lastModifiedBy>user</cp:lastModifiedBy>
  <cp:revision>71</cp:revision>
  <dcterms:created xsi:type="dcterms:W3CDTF">2011-03-09T05:46:20Z</dcterms:created>
  <dcterms:modified xsi:type="dcterms:W3CDTF">2019-12-14T03:06:11Z</dcterms:modified>
</cp:coreProperties>
</file>