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2" r:id="rId2"/>
    <p:sldId id="303" r:id="rId3"/>
    <p:sldId id="304" r:id="rId4"/>
    <p:sldId id="305" r:id="rId5"/>
    <p:sldId id="306" r:id="rId6"/>
    <p:sldId id="307" r:id="rId7"/>
    <p:sldId id="313" r:id="rId8"/>
    <p:sldId id="308" r:id="rId9"/>
    <p:sldId id="310" r:id="rId10"/>
    <p:sldId id="311" r:id="rId11"/>
    <p:sldId id="314" r:id="rId12"/>
    <p:sldId id="312" r:id="rId13"/>
    <p:sldId id="31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8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FF56-F079-4FEE-9411-87D5A2FFED6F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38AF348-97E9-4AB9-ADF7-9ED1284D05B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322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FF56-F079-4FEE-9411-87D5A2FFED6F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AF348-97E9-4AB9-ADF7-9ED1284D05B8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24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FF56-F079-4FEE-9411-87D5A2FFED6F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AF348-97E9-4AB9-ADF7-9ED1284D05B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406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FF56-F079-4FEE-9411-87D5A2FFED6F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AF348-97E9-4AB9-ADF7-9ED1284D05B8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47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FF56-F079-4FEE-9411-87D5A2FFED6F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AF348-97E9-4AB9-ADF7-9ED1284D05B8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521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FF56-F079-4FEE-9411-87D5A2FFED6F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AF348-97E9-4AB9-ADF7-9ED1284D05B8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646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FF56-F079-4FEE-9411-87D5A2FFED6F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AF348-97E9-4AB9-ADF7-9ED1284D05B8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454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FF56-F079-4FEE-9411-87D5A2FFED6F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AF348-97E9-4AB9-ADF7-9ED1284D05B8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67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FF56-F079-4FEE-9411-87D5A2FFED6F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AF348-97E9-4AB9-ADF7-9ED1284D0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273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FF56-F079-4FEE-9411-87D5A2FFED6F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AF348-97E9-4AB9-ADF7-9ED1284D05B8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948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B9FFF56-F079-4FEE-9411-87D5A2FFED6F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AF348-97E9-4AB9-ADF7-9ED1284D05B8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639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FFF56-F079-4FEE-9411-87D5A2FFED6F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38AF348-97E9-4AB9-ADF7-9ED1284D05B8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15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3c1cvaDTW2JjAsEuvSdbhVeM9HjKvbWw/edit?usp=sharing&amp;ouid=117624646787017732764&amp;rtpof=true&amp;sd=tru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wmf"/><Relationship Id="rId4" Type="http://schemas.openxmlformats.org/officeDocument/2006/relationships/package" Target="../embeddings/Microsoft_PowerPoint_Presentation1.ppt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staliy.ru/test-naskolko-zdorovyj-obraz-zhizni-vy-vedete/" TargetMode="External"/><Relationship Id="rId2" Type="http://schemas.openxmlformats.org/officeDocument/2006/relationships/hyperlink" Target="https://docs.google.com/document/d/1GaWZdqlr4T-KQ4oKJL4PHMCjM-IbLgtM/edit?usp=sharing&amp;ouid=117624646787017732764&amp;rtpof=true&amp;sd=tru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3SDMVI_unbq99H0NO-mhcS-Iac_IqBTN/view?usp=shari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oo_ndTMgVL4S0MSYM_m5cXIBFH44Mz2k/edit?usp=sharing&amp;ouid=117624646787017732764&amp;rtpof=true&amp;sd=tru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package" Target="../embeddings/Microsoft_PowerPoint_Presentation.pptx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HsQcaYrhPtcYLQ9SupMQUSrw_vkLgtmR/view?usp=shari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C3C4B-AB50-44B8-8A97-DD000E178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80" y="1543827"/>
            <a:ext cx="8379502" cy="1907041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000" dirty="0"/>
              <a:t>Добро Пожаловать в районный образовательный проект </a:t>
            </a:r>
            <a:br>
              <a:rPr lang="ru-RU" sz="4000" dirty="0"/>
            </a:br>
            <a:r>
              <a:rPr lang="ru-RU" sz="4000" dirty="0"/>
              <a:t>«школа юного эколога»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F04C74-731E-48FF-8DC5-38ABB1228B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/>
              <a:t> </a:t>
            </a:r>
          </a:p>
        </p:txBody>
      </p:sp>
      <p:sp>
        <p:nvSpPr>
          <p:cNvPr id="3077" name="TextBox 3">
            <a:extLst>
              <a:ext uri="{FF2B5EF4-FFF2-40B4-BE49-F238E27FC236}">
                <a16:creationId xmlns:a16="http://schemas.microsoft.com/office/drawing/2014/main" id="{1C952621-D77A-406D-A903-37FFFB138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7780" y="3691876"/>
            <a:ext cx="7921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Над презентацией работали: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Вера Александровна </a:t>
            </a:r>
            <a:r>
              <a:rPr lang="ru-RU" altLang="ru-RU" sz="1800" dirty="0" err="1"/>
              <a:t>Жульдикова</a:t>
            </a:r>
            <a:r>
              <a:rPr lang="ru-RU" altLang="ru-RU" sz="1800" dirty="0"/>
              <a:t>, методист МОУ ДО «ДЭЦ»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ru-RU" altLang="ru-RU" sz="1800" dirty="0"/>
              <a:t>Виктория Рудольфовна Балакина, педагог- организатор МОУ ДО «ДЭЦ»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3B5A0-C487-42E3-A834-CD747BBF0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170" y="539647"/>
            <a:ext cx="8266684" cy="1314108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Игра </a:t>
            </a:r>
            <a:br>
              <a:rPr lang="ru-RU" dirty="0"/>
            </a:br>
            <a:r>
              <a:rPr lang="ru-RU" dirty="0"/>
              <a:t>«Лекарственные растения на страже иммунитета»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A23393-EB69-4AD5-8510-9F00E65C0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4188F5-88D7-4051-AD32-D0278AD93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410"/>
            <a:ext cx="2274005" cy="1853345"/>
          </a:xfrm>
          <a:prstGeom prst="rect">
            <a:avLst/>
          </a:prstGeom>
        </p:spPr>
      </p:pic>
      <p:pic>
        <p:nvPicPr>
          <p:cNvPr id="5" name="Рисунок 4">
            <a:hlinkClick r:id="rId3"/>
            <a:extLst>
              <a:ext uri="{FF2B5EF4-FFF2-40B4-BE49-F238E27FC236}">
                <a16:creationId xmlns:a16="http://schemas.microsoft.com/office/drawing/2014/main" id="{F446F836-DE82-45C1-9CD4-F44D6829E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584" y="2916491"/>
            <a:ext cx="4743099" cy="30970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F754F-C635-4F4B-9B35-288A8B1372D0}"/>
              </a:ext>
            </a:extLst>
          </p:cNvPr>
          <p:cNvSpPr txBox="1"/>
          <p:nvPr/>
        </p:nvSpPr>
        <p:spPr>
          <a:xfrm>
            <a:off x="6311403" y="1836558"/>
            <a:ext cx="4743451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Салимова Юлия Михайловна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865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3B5A0-C487-42E3-A834-CD747BBF0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170" y="539647"/>
            <a:ext cx="8266684" cy="1314108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Игра </a:t>
            </a:r>
            <a:br>
              <a:rPr lang="ru-RU" dirty="0"/>
            </a:br>
            <a:r>
              <a:rPr lang="ru-RU" dirty="0"/>
              <a:t>«Лекарственные растения на страже иммунитета»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A23393-EB69-4AD5-8510-9F00E65C0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4188F5-88D7-4051-AD32-D0278AD93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79" y="410"/>
            <a:ext cx="2274005" cy="1853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F754F-C635-4F4B-9B35-288A8B1372D0}"/>
              </a:ext>
            </a:extLst>
          </p:cNvPr>
          <p:cNvSpPr txBox="1"/>
          <p:nvPr/>
        </p:nvSpPr>
        <p:spPr>
          <a:xfrm>
            <a:off x="6311403" y="1836558"/>
            <a:ext cx="4743451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Салимова Юлия Михайловна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B00B2-BAE2-408E-B11C-A36E5379C606}"/>
              </a:ext>
            </a:extLst>
          </p:cNvPr>
          <p:cNvSpPr txBox="1"/>
          <p:nvPr/>
        </p:nvSpPr>
        <p:spPr>
          <a:xfrm>
            <a:off x="245528" y="5466345"/>
            <a:ext cx="3852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highlight>
                  <a:srgbClr val="008000"/>
                </a:highlight>
              </a:rPr>
              <a:t>Нажми</a:t>
            </a:r>
            <a:r>
              <a:rPr lang="ru-RU" sz="2800" b="1" dirty="0">
                <a:solidFill>
                  <a:srgbClr val="FF0000"/>
                </a:solidFill>
                <a:highlight>
                  <a:srgbClr val="008000"/>
                </a:highlight>
              </a:rPr>
              <a:t> </a:t>
            </a:r>
            <a:r>
              <a:rPr lang="ru-RU" sz="2800" b="1" dirty="0">
                <a:solidFill>
                  <a:schemeClr val="bg1"/>
                </a:solidFill>
                <a:highlight>
                  <a:srgbClr val="008000"/>
                </a:highlight>
              </a:rPr>
              <a:t>на картинку </a:t>
            </a:r>
            <a:r>
              <a:rPr lang="en-US" sz="2800" b="1" dirty="0">
                <a:solidFill>
                  <a:schemeClr val="bg1"/>
                </a:solidFill>
                <a:highlight>
                  <a:srgbClr val="008000"/>
                </a:highlight>
              </a:rPr>
              <a:t>&gt;</a:t>
            </a:r>
            <a:endParaRPr lang="ru-RU" sz="28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graphicFrame>
        <p:nvGraphicFramePr>
          <p:cNvPr id="5" name="Объект 4">
            <a:hlinkClick r:id="" action="ppaction://ole?verb=0"/>
            <a:extLst>
              <a:ext uri="{FF2B5EF4-FFF2-40B4-BE49-F238E27FC236}">
                <a16:creationId xmlns:a16="http://schemas.microsoft.com/office/drawing/2014/main" id="{5F4DBA79-6CF9-4264-932F-04DC8546EC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11456"/>
              </p:ext>
            </p:extLst>
          </p:nvPr>
        </p:nvGraphicFramePr>
        <p:xfrm>
          <a:off x="4098001" y="2554969"/>
          <a:ext cx="4762500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Presentation" r:id="rId4" imgW="4762440" imgH="3571920" progId="PowerPoint.Show.12">
                  <p:embed/>
                </p:oleObj>
              </mc:Choice>
              <mc:Fallback>
                <p:oleObj name="Presentation" r:id="rId4" imgW="4762440" imgH="35719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98001" y="2554969"/>
                        <a:ext cx="4762500" cy="357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5899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4F68E5-DE88-4BD9-BA79-E2FB8E15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Подведение итогов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5D457B-168B-44EF-AE22-F6BB03E44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1)</a:t>
            </a:r>
            <a:r>
              <a:rPr lang="ru-RU" sz="3200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32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Викторина</a:t>
            </a:r>
            <a:r>
              <a:rPr lang="ru-RU" sz="32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«Здоровый образ жизни»- коллективное обсуждение выбранных ответов</a:t>
            </a:r>
            <a:endParaRPr lang="ru-RU" sz="3200" u="sng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2) Он-лайн тест. «Насколько здоровый образ жизни вы ведете»</a:t>
            </a:r>
            <a:endParaRPr lang="ru-RU" sz="3200" u="sng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7ED9D9-16C9-4EB3-9733-E8ABEC39E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0849" y="0"/>
            <a:ext cx="227400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1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4AFE1-E969-40F1-95B9-A6B214AB1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Благодарим вас за участие в первом занятии «Школы юного эколога»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686276F-7E24-42C1-90BD-31EFBA39E8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024" y="1898517"/>
            <a:ext cx="5539951" cy="415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283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55951-5ED4-4139-99CC-C4BED1F74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013" y="804519"/>
            <a:ext cx="8026841" cy="1049235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 второго  года обучения</a:t>
            </a:r>
            <a:b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«Друзья Здорового образа жизни»</a:t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76D843-B3D4-4586-BC68-E628E8DF4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480" y="2579848"/>
            <a:ext cx="4844289" cy="22884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формирование у обучающихся ценностного отношения к здоровью, навыков здорового образа жизни, культуры здоровья.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EB8ECD-8262-4E6C-BA7E-768F89297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469" l="9974" r="89974">
                        <a14:foregroundMark x1="47147" y1="42840" x2="49152" y2="62284"/>
                        <a14:foregroundMark x1="26941" y1="42840" x2="32956" y2="42840"/>
                        <a14:foregroundMark x1="18920" y1="32593" x2="21285" y2="36049"/>
                        <a14:foregroundMark x1="24730" y1="19444" x2="24730" y2="27346"/>
                        <a14:foregroundMark x1="28946" y1="23580" x2="28740" y2="28210"/>
                        <a14:foregroundMark x1="32751" y1="34753" x2="33316" y2="28827"/>
                        <a14:foregroundMark x1="30746" y1="17469" x2="32956" y2="17469"/>
                        <a14:foregroundMark x1="35321" y1="23395" x2="37121" y2="25123"/>
                        <a14:foregroundMark x1="40617" y1="20988" x2="41131" y2="21852"/>
                        <a14:foregroundMark x1="42416" y1="24938" x2="44062" y2="25123"/>
                        <a14:foregroundMark x1="37841" y1="38025" x2="39486" y2="39753"/>
                        <a14:foregroundMark x1="37121" y1="21667" x2="39126" y2="22531"/>
                        <a14:foregroundMark x1="35476" y1="23148" x2="32751" y2="21420"/>
                        <a14:foregroundMark x1="43856" y1="29938" x2="48226" y2="30617"/>
                        <a14:foregroundMark x1="45141" y1="26914" x2="46941" y2="37407"/>
                        <a14:foregroundMark x1="54242" y1="40864" x2="54447" y2="41543"/>
                        <a14:foregroundMark x1="57532" y1="38704" x2="58612" y2="45679"/>
                        <a14:foregroundMark x1="63907" y1="39136" x2="63907" y2="45247"/>
                        <a14:foregroundMark x1="68638" y1="43519" x2="68638" y2="46975"/>
                        <a14:foregroundMark x1="71568" y1="33642" x2="71568" y2="37593"/>
                        <a14:foregroundMark x1="74087" y1="42160" x2="74087" y2="47222"/>
                        <a14:foregroundMark x1="79743" y1="31481" x2="79743" y2="33889"/>
                        <a14:foregroundMark x1="73522" y1="23148" x2="74807" y2="28395"/>
                        <a14:foregroundMark x1="67712" y1="17469" x2="68997" y2="17901"/>
                        <a14:foregroundMark x1="65553" y1="17901" x2="72082" y2="16852"/>
                        <a14:foregroundMark x1="78458" y1="37407" x2="83907" y2="37840"/>
                        <a14:foregroundMark x1="58046" y1="37840" x2="58046" y2="36728"/>
                        <a14:foregroundMark x1="53882" y1="38457" x2="54447" y2="40679"/>
                        <a14:foregroundMark x1="64422" y1="40432" x2="64422" y2="36049"/>
                        <a14:foregroundMark x1="67198" y1="43704" x2="68997" y2="43704"/>
                        <a14:foregroundMark x1="58046" y1="38889" x2="56607" y2="35864"/>
                        <a14:foregroundMark x1="57892" y1="38457" x2="58612" y2="36049"/>
                        <a14:foregroundMark x1="58252" y1="38025" x2="59897" y2="36481"/>
                        <a14:foregroundMark x1="58046" y1="37840" x2="54807" y2="36914"/>
                        <a14:foregroundMark x1="55321" y1="40679" x2="54807" y2="42840"/>
                        <a14:foregroundMark x1="54242" y1="42160" x2="56093" y2="41543"/>
                        <a14:foregroundMark x1="49152" y1="90494" x2="48586" y2="92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5992" y="1560593"/>
            <a:ext cx="5969717" cy="49722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28DE52-A858-4CE2-AC9B-379F94C66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146" y="18634"/>
            <a:ext cx="227400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27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1C389-63A3-4061-8E1E-A9292F41F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Тематика занятий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F4DA74-27E2-41FE-8841-E54A99340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147" y="2015732"/>
            <a:ext cx="10645122" cy="4220175"/>
          </a:xfrm>
        </p:spPr>
        <p:txBody>
          <a:bodyPr numCol="2"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b="1" dirty="0">
                <a:solidFill>
                  <a:schemeClr val="accent5">
                    <a:lumMod val="50000"/>
                  </a:schemeClr>
                </a:solidFill>
              </a:rPr>
              <a:t>1. Осень </a:t>
            </a:r>
          </a:p>
          <a:p>
            <a:pPr marL="0" indent="0">
              <a:buNone/>
            </a:pPr>
            <a:r>
              <a:rPr lang="ru-RU" sz="9600" u="sng" dirty="0"/>
              <a:t>Тема: </a:t>
            </a:r>
            <a:r>
              <a:rPr lang="ru-RU" sz="9600" dirty="0"/>
              <a:t>Почему важно быть здоровым </a:t>
            </a:r>
          </a:p>
          <a:p>
            <a:pPr marL="0" indent="0">
              <a:buNone/>
            </a:pPr>
            <a:r>
              <a:rPr lang="ru-RU" sz="9600" dirty="0">
                <a:solidFill>
                  <a:srgbClr val="FF0000"/>
                </a:solidFill>
              </a:rPr>
              <a:t>«Точка роста»   МОУ «</a:t>
            </a:r>
            <a:r>
              <a:rPr lang="ru-RU" sz="9600" dirty="0" err="1">
                <a:solidFill>
                  <a:srgbClr val="FF0000"/>
                </a:solidFill>
              </a:rPr>
              <a:t>Дубская</a:t>
            </a:r>
            <a:r>
              <a:rPr lang="ru-RU" sz="9600" dirty="0">
                <a:solidFill>
                  <a:srgbClr val="FF0000"/>
                </a:solidFill>
              </a:rPr>
              <a:t>  СОШ»</a:t>
            </a:r>
          </a:p>
          <a:p>
            <a:pPr marL="0" indent="0">
              <a:buNone/>
            </a:pPr>
            <a:r>
              <a:rPr lang="ru-RU" sz="9600" b="1" dirty="0">
                <a:solidFill>
                  <a:schemeClr val="accent5">
                    <a:lumMod val="50000"/>
                  </a:schemeClr>
                </a:solidFill>
              </a:rPr>
              <a:t>2.Зима</a:t>
            </a:r>
          </a:p>
          <a:p>
            <a:pPr marL="0" indent="0">
              <a:buNone/>
            </a:pPr>
            <a:r>
              <a:rPr lang="ru-RU" sz="9600" u="sng" dirty="0"/>
              <a:t>Тема: </a:t>
            </a:r>
            <a:r>
              <a:rPr lang="ru-RU" sz="9600" dirty="0"/>
              <a:t>Вредные привычки </a:t>
            </a:r>
          </a:p>
          <a:p>
            <a:pPr marL="0" indent="0">
              <a:buNone/>
            </a:pPr>
            <a:r>
              <a:rPr lang="ru-RU" sz="9600" dirty="0">
                <a:solidFill>
                  <a:srgbClr val="FF0000"/>
                </a:solidFill>
              </a:rPr>
              <a:t>«Точка роста»  МОУ «</a:t>
            </a:r>
            <a:r>
              <a:rPr lang="ru-RU" sz="9600" dirty="0" err="1">
                <a:solidFill>
                  <a:srgbClr val="FF0000"/>
                </a:solidFill>
              </a:rPr>
              <a:t>Речкаловская</a:t>
            </a:r>
            <a:r>
              <a:rPr lang="ru-RU" sz="9600" dirty="0">
                <a:solidFill>
                  <a:srgbClr val="FF0000"/>
                </a:solidFill>
              </a:rPr>
              <a:t> СОШ»</a:t>
            </a:r>
          </a:p>
          <a:p>
            <a:pPr marL="0" indent="0">
              <a:buNone/>
            </a:pPr>
            <a:endParaRPr lang="ru-RU" sz="9600" dirty="0"/>
          </a:p>
          <a:p>
            <a:pPr marL="0" indent="0">
              <a:buNone/>
            </a:pPr>
            <a:endParaRPr lang="ru-RU" sz="9600" dirty="0"/>
          </a:p>
          <a:p>
            <a:pPr marL="0" indent="0">
              <a:buNone/>
            </a:pPr>
            <a:endParaRPr lang="ru-RU" sz="9600" dirty="0"/>
          </a:p>
          <a:p>
            <a:pPr marL="0" indent="0">
              <a:buNone/>
            </a:pPr>
            <a:r>
              <a:rPr lang="ru-RU" sz="9600" b="1" dirty="0">
                <a:solidFill>
                  <a:schemeClr val="accent5">
                    <a:lumMod val="50000"/>
                  </a:schemeClr>
                </a:solidFill>
              </a:rPr>
              <a:t>3.Весна</a:t>
            </a:r>
          </a:p>
          <a:p>
            <a:pPr marL="0" indent="0">
              <a:buNone/>
            </a:pPr>
            <a:r>
              <a:rPr lang="ru-RU" sz="9600" u="sng" dirty="0"/>
              <a:t>Тема: </a:t>
            </a:r>
            <a:r>
              <a:rPr lang="ru-RU" sz="9600" dirty="0"/>
              <a:t>До приезда скорой помощи </a:t>
            </a:r>
          </a:p>
          <a:p>
            <a:pPr marL="0" indent="0">
              <a:buNone/>
            </a:pPr>
            <a:r>
              <a:rPr lang="ru-RU" sz="9600" dirty="0">
                <a:solidFill>
                  <a:srgbClr val="FF0000"/>
                </a:solidFill>
              </a:rPr>
              <a:t>«Точка роста»   МОУ «Знаменская СОШ»</a:t>
            </a:r>
          </a:p>
          <a:p>
            <a:pPr marL="0" indent="0">
              <a:buNone/>
            </a:pPr>
            <a:r>
              <a:rPr lang="ru-RU" sz="9600" b="1" dirty="0">
                <a:solidFill>
                  <a:schemeClr val="accent5">
                    <a:lumMod val="50000"/>
                  </a:schemeClr>
                </a:solidFill>
              </a:rPr>
              <a:t>4.Лето </a:t>
            </a:r>
          </a:p>
          <a:p>
            <a:pPr marL="0" indent="0">
              <a:buNone/>
            </a:pPr>
            <a:r>
              <a:rPr lang="ru-RU" sz="9600" u="sng" dirty="0"/>
              <a:t>Тема: </a:t>
            </a:r>
            <a:r>
              <a:rPr lang="ru-RU" sz="9600" dirty="0"/>
              <a:t>Умение отвечать за свое здоровье </a:t>
            </a:r>
          </a:p>
          <a:p>
            <a:pPr marL="0" indent="0">
              <a:buNone/>
            </a:pPr>
            <a:r>
              <a:rPr lang="ru-RU" sz="9600" dirty="0">
                <a:solidFill>
                  <a:srgbClr val="008000"/>
                </a:solidFill>
              </a:rPr>
              <a:t>МОУ ДО «Детский экологический центр»</a:t>
            </a:r>
          </a:p>
          <a:p>
            <a:pPr marL="0" indent="0">
              <a:buNone/>
            </a:pPr>
            <a:endParaRPr lang="ru-RU" sz="96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13F6F8-CEDC-4F4C-BC59-4BCFEC0D8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849" y="409"/>
            <a:ext cx="227400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30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3D8E7-6D5B-4278-B367-F7D88738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ru-RU" sz="4800" dirty="0"/>
              <a:t>Почему важно быть здоровым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EF73BE-F50C-4D78-81A1-C09664D46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409075"/>
            <a:ext cx="5758689" cy="44467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dirty="0"/>
              <a:t>Тема первого занятия Школы Юного Эколога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696B73-A99F-41C0-93A3-A6C06BB8AADB}"/>
              </a:ext>
            </a:extLst>
          </p:cNvPr>
          <p:cNvSpPr txBox="1"/>
          <p:nvPr/>
        </p:nvSpPr>
        <p:spPr>
          <a:xfrm>
            <a:off x="4032353" y="2482942"/>
            <a:ext cx="7940441" cy="3250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ЗАНЯТИЯ</a:t>
            </a:r>
          </a:p>
          <a:p>
            <a:pPr lvl="0" algn="r">
              <a:lnSpc>
                <a:spcPct val="115000"/>
              </a:lnSpc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r">
              <a:lnSpc>
                <a:spcPct val="115000"/>
              </a:lnSpc>
              <a:buFont typeface="+mj-lt"/>
              <a:buAutoNum type="arabicPeriod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с «Точкой роста»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Дубской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школы.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r">
              <a:lnSpc>
                <a:spcPct val="115000"/>
              </a:lnSpc>
              <a:buFont typeface="+mj-lt"/>
              <a:buAutoNum type="arabicPeriod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важно быть здоровым. Урок здоровья. </a:t>
            </a:r>
          </a:p>
          <a:p>
            <a:pPr marL="342900" lvl="0" indent="-342900" algn="r">
              <a:lnSpc>
                <a:spcPct val="115000"/>
              </a:lnSpc>
              <a:buFont typeface="+mj-lt"/>
              <a:buAutoNum type="arabicPeriod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Лабораторная работа «Оценка состояния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противоинфекционного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иммунитета»</a:t>
            </a:r>
          </a:p>
          <a:p>
            <a:pPr marL="342900" lvl="0" indent="-342900" algn="r">
              <a:lnSpc>
                <a:spcPct val="115000"/>
              </a:lnSpc>
              <a:buFont typeface="+mj-lt"/>
              <a:buAutoNum type="arabicPeriod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Стриганской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   по ЗОЖ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r">
              <a:lnSpc>
                <a:spcPct val="115000"/>
              </a:lnSpc>
              <a:buFont typeface="+mj-lt"/>
              <a:buAutoNum type="arabicPeriod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«Лекарственные растения на страже иммунитета»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r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Подведение итогов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84D63A-C986-4463-8839-E8BA2A832D4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4199728"/>
            <a:ext cx="2272342" cy="185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37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4A4925-807F-4AA4-819D-3FE3397AF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849" y="0"/>
            <a:ext cx="2274005" cy="18533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C6739-4C73-403F-BB6A-7705EE942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Знакомство с «Точкой роста» </a:t>
            </a:r>
            <a:b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Дубской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школы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152817-F78D-40E5-8EA1-6654EE87D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3507418" cy="345061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F008AE-8DF7-45EC-BA5B-AA69D4EE5344}"/>
              </a:ext>
            </a:extLst>
          </p:cNvPr>
          <p:cNvSpPr txBox="1"/>
          <p:nvPr/>
        </p:nvSpPr>
        <p:spPr>
          <a:xfrm>
            <a:off x="1451579" y="1853345"/>
            <a:ext cx="8109679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экскурсию  проводит  Салимова Юлия Михайловна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hlinkClick r:id="rId3"/>
            <a:extLst>
              <a:ext uri="{FF2B5EF4-FFF2-40B4-BE49-F238E27FC236}">
                <a16:creationId xmlns:a16="http://schemas.microsoft.com/office/drawing/2014/main" id="{624FB926-F316-4AB0-8E20-473238746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2980077"/>
            <a:ext cx="47434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409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4A4925-807F-4AA4-819D-3FE3397AF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70" y="0"/>
            <a:ext cx="2274005" cy="18533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C6739-4C73-403F-BB6A-7705EE94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473" y="782297"/>
            <a:ext cx="7202382" cy="1071457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Почему важно быть здоровым   </a:t>
            </a:r>
            <a:b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Урок здоровья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152817-F78D-40E5-8EA1-6654EE87D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3507418" cy="345061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F008AE-8DF7-45EC-BA5B-AA69D4EE5344}"/>
              </a:ext>
            </a:extLst>
          </p:cNvPr>
          <p:cNvSpPr txBox="1"/>
          <p:nvPr/>
        </p:nvSpPr>
        <p:spPr>
          <a:xfrm>
            <a:off x="1451579" y="1853345"/>
            <a:ext cx="4743451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Салимова Юлия Михайловна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70A240DB-E02C-4AA1-BC87-24582D9CB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2980077"/>
            <a:ext cx="47434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924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4A4925-807F-4AA4-819D-3FE3397AF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270" y="0"/>
            <a:ext cx="2274005" cy="18533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C6739-4C73-403F-BB6A-7705EE94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473" y="782297"/>
            <a:ext cx="7202382" cy="1071457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Почему важно быть здоровым   </a:t>
            </a:r>
            <a:b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Урок здоровья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152817-F78D-40E5-8EA1-6654EE87D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3507418" cy="345061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F008AE-8DF7-45EC-BA5B-AA69D4EE5344}"/>
              </a:ext>
            </a:extLst>
          </p:cNvPr>
          <p:cNvSpPr txBox="1"/>
          <p:nvPr/>
        </p:nvSpPr>
        <p:spPr>
          <a:xfrm>
            <a:off x="1451579" y="1853345"/>
            <a:ext cx="4743451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Салимова Юлия Михайловна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>
            <a:hlinkClick r:id="" action="ppaction://ole?verb=0"/>
            <a:extLst>
              <a:ext uri="{FF2B5EF4-FFF2-40B4-BE49-F238E27FC236}">
                <a16:creationId xmlns:a16="http://schemas.microsoft.com/office/drawing/2014/main" id="{FC1B24AA-F32B-46D1-90AB-92F38F27CF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5134844"/>
              </p:ext>
            </p:extLst>
          </p:nvPr>
        </p:nvGraphicFramePr>
        <p:xfrm>
          <a:off x="4059830" y="2594268"/>
          <a:ext cx="4450282" cy="333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resentation" r:id="rId4" imgW="4762440" imgH="3571920" progId="PowerPoint.Show.12">
                  <p:embed/>
                </p:oleObj>
              </mc:Choice>
              <mc:Fallback>
                <p:oleObj name="Presentation" r:id="rId4" imgW="4762440" imgH="35719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59830" y="2594268"/>
                        <a:ext cx="4450282" cy="3337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3E36622-593B-43E0-BA29-A9CB21D71155}"/>
              </a:ext>
            </a:extLst>
          </p:cNvPr>
          <p:cNvSpPr txBox="1"/>
          <p:nvPr/>
        </p:nvSpPr>
        <p:spPr>
          <a:xfrm>
            <a:off x="125607" y="5199631"/>
            <a:ext cx="3852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highlight>
                  <a:srgbClr val="008000"/>
                </a:highlight>
              </a:rPr>
              <a:t>Нажми</a:t>
            </a:r>
            <a:r>
              <a:rPr lang="ru-RU" sz="2800" b="1" dirty="0">
                <a:solidFill>
                  <a:srgbClr val="FF0000"/>
                </a:solidFill>
                <a:highlight>
                  <a:srgbClr val="008000"/>
                </a:highlight>
              </a:rPr>
              <a:t> </a:t>
            </a:r>
            <a:r>
              <a:rPr lang="ru-RU" sz="2800" b="1" dirty="0">
                <a:solidFill>
                  <a:schemeClr val="bg1"/>
                </a:solidFill>
                <a:highlight>
                  <a:srgbClr val="008000"/>
                </a:highlight>
              </a:rPr>
              <a:t>на картинку </a:t>
            </a:r>
            <a:r>
              <a:rPr lang="en-US" sz="2800" b="1" dirty="0">
                <a:solidFill>
                  <a:schemeClr val="bg1"/>
                </a:solidFill>
                <a:highlight>
                  <a:srgbClr val="008000"/>
                </a:highlight>
              </a:rPr>
              <a:t>&gt;</a:t>
            </a:r>
            <a:endParaRPr lang="ru-RU" sz="2800" b="1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63250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66702-A507-4ADD-A11A-45A452175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24657"/>
            <a:ext cx="7467570" cy="1329098"/>
          </a:xfrm>
        </p:spPr>
        <p:txBody>
          <a:bodyPr>
            <a:normAutofit fontScale="90000"/>
          </a:bodyPr>
          <a:lstStyle/>
          <a:p>
            <a:r>
              <a:rPr lang="ru-RU" dirty="0"/>
              <a:t>Лабораторная работа «Оценка состояния </a:t>
            </a:r>
            <a:r>
              <a:rPr lang="ru-RU" dirty="0" err="1"/>
              <a:t>противоинфекционного</a:t>
            </a:r>
            <a:r>
              <a:rPr lang="ru-RU" dirty="0"/>
              <a:t> иммунитета»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285579-C446-472D-B5D2-B9ECCB2DB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E9A25E-33D7-409C-9ACA-4AC8F62B4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3" b="96618" l="3000" r="99000">
                        <a14:foregroundMark x1="5444" y1="32500" x2="30778" y2="49559"/>
                        <a14:foregroundMark x1="3333" y1="29853" x2="9889" y2="34265"/>
                        <a14:foregroundMark x1="33111" y1="53235" x2="32889" y2="60882"/>
                        <a14:foregroundMark x1="35222" y1="64118" x2="24333" y2="73529"/>
                        <a14:foregroundMark x1="24333" y1="73529" x2="24333" y2="75735"/>
                        <a14:foregroundMark x1="20556" y1="71765" x2="26444" y2="81324"/>
                        <a14:foregroundMark x1="26444" y1="81324" x2="27000" y2="80441"/>
                        <a14:foregroundMark x1="22778" y1="73824" x2="14889" y2="80147"/>
                        <a14:foregroundMark x1="14889" y1="80147" x2="14222" y2="80441"/>
                        <a14:foregroundMark x1="16889" y1="74118" x2="18222" y2="84559"/>
                        <a14:foregroundMark x1="18222" y1="84559" x2="21222" y2="78529"/>
                        <a14:foregroundMark x1="14778" y1="74118" x2="13222" y2="86176"/>
                        <a14:foregroundMark x1="13222" y1="86176" x2="18444" y2="86912"/>
                        <a14:foregroundMark x1="14889" y1="73676" x2="7111" y2="79265"/>
                        <a14:foregroundMark x1="7111" y1="79265" x2="6667" y2="82941"/>
                        <a14:foregroundMark x1="9111" y1="77206" x2="8111" y2="87941"/>
                        <a14:foregroundMark x1="8111" y1="87941" x2="12889" y2="95000"/>
                        <a14:foregroundMark x1="12889" y1="95000" x2="18889" y2="96618"/>
                        <a14:foregroundMark x1="34333" y1="67941" x2="37111" y2="77941"/>
                        <a14:foregroundMark x1="37111" y1="77941" x2="37111" y2="78235"/>
                        <a14:foregroundMark x1="85889" y1="13088" x2="93778" y2="28676"/>
                        <a14:foregroundMark x1="93778" y1="28676" x2="95889" y2="37353"/>
                        <a14:foregroundMark x1="95889" y1="37353" x2="95444" y2="47206"/>
                        <a14:foregroundMark x1="95444" y1="47206" x2="94111" y2="51029"/>
                        <a14:foregroundMark x1="96222" y1="8676" x2="95889" y2="21324"/>
                        <a14:foregroundMark x1="83111" y1="8382" x2="83667" y2="7059"/>
                        <a14:foregroundMark x1="96222" y1="60882" x2="97111" y2="68971"/>
                        <a14:foregroundMark x1="66111" y1="7059" x2="66889" y2="3529"/>
                        <a14:foregroundMark x1="25556" y1="65588" x2="38889" y2="75882"/>
                        <a14:foregroundMark x1="38889" y1="75882" x2="39444" y2="76912"/>
                        <a14:foregroundMark x1="97444" y1="9118" x2="98333" y2="14706"/>
                        <a14:foregroundMark x1="98333" y1="35294" x2="99000" y2="43088"/>
                        <a14:foregroundMark x1="99000" y1="43088" x2="99000" y2="43088"/>
                        <a14:foregroundMark x1="67667" y1="3235" x2="69333" y2="2353"/>
                        <a14:foregroundMark x1="21556" y1="62059" x2="29111" y2="63235"/>
                        <a14:foregroundMark x1="29111" y1="63235" x2="34889" y2="67500"/>
                        <a14:foregroundMark x1="34889" y1="67500" x2="35556" y2="68529"/>
                        <a14:foregroundMark x1="35889" y1="63676" x2="39444" y2="72647"/>
                        <a14:foregroundMark x1="39444" y1="72647" x2="39444" y2="732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8046" y="2015732"/>
            <a:ext cx="6295908" cy="47569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42D963-DFFF-4348-B0CB-7AB8E1A44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0848" y="410"/>
            <a:ext cx="227400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61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EC9292-B18B-42DB-93D4-427EADB28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849" y="0"/>
            <a:ext cx="2274005" cy="18533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F7FB8-C72D-4B3D-BADA-CBFB4CB9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84617"/>
            <a:ext cx="9603275" cy="1269138"/>
          </a:xfrm>
        </p:spPr>
        <p:txBody>
          <a:bodyPr>
            <a:normAutofit/>
          </a:bodyPr>
          <a:lstStyle/>
          <a:p>
            <a:r>
              <a:rPr lang="ru-RU" dirty="0"/>
              <a:t>Работа </a:t>
            </a:r>
            <a:r>
              <a:rPr lang="ru-RU" dirty="0" err="1"/>
              <a:t>Стриганской</a:t>
            </a:r>
            <a:r>
              <a:rPr lang="ru-RU" dirty="0"/>
              <a:t> школы</a:t>
            </a:r>
            <a:br>
              <a:rPr lang="ru-RU" dirty="0"/>
            </a:br>
            <a:r>
              <a:rPr lang="ru-RU" dirty="0"/>
              <a:t>по ЗОЖ </a:t>
            </a:r>
          </a:p>
        </p:txBody>
      </p:sp>
      <p:pic>
        <p:nvPicPr>
          <p:cNvPr id="5" name="Picture 2">
            <a:hlinkClick r:id="rId3"/>
            <a:extLst>
              <a:ext uri="{FF2B5EF4-FFF2-40B4-BE49-F238E27FC236}">
                <a16:creationId xmlns:a16="http://schemas.microsoft.com/office/drawing/2014/main" id="{6D5D3B0E-A14B-4DA6-BAFA-A94E513F0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2575343"/>
            <a:ext cx="47434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823618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375</TotalTime>
  <Words>314</Words>
  <Application>Microsoft Office PowerPoint</Application>
  <PresentationFormat>Широкоэкранный</PresentationFormat>
  <Paragraphs>54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Gill Sans MT</vt:lpstr>
      <vt:lpstr>Times New Roman</vt:lpstr>
      <vt:lpstr>Галерея</vt:lpstr>
      <vt:lpstr>Presentation</vt:lpstr>
      <vt:lpstr>Добро Пожаловать в районный образовательный проект  «школа юного эколога»</vt:lpstr>
      <vt:lpstr>Тема второго  года обучения  «Друзья Здорового образа жизни» </vt:lpstr>
      <vt:lpstr>Тематика занятий</vt:lpstr>
      <vt:lpstr>Почему важно быть здоровым</vt:lpstr>
      <vt:lpstr>Знакомство с «Точкой роста»  Дубской школы</vt:lpstr>
      <vt:lpstr>Почему важно быть здоровым    Урок здоровья </vt:lpstr>
      <vt:lpstr>Почему важно быть здоровым    Урок здоровья </vt:lpstr>
      <vt:lpstr>Лабораторная работа «Оценка состояния противоинфекционного иммунитета» </vt:lpstr>
      <vt:lpstr>Работа Стриганской школы по ЗОЖ </vt:lpstr>
      <vt:lpstr>Игра  «Лекарственные растения на страже иммунитета» </vt:lpstr>
      <vt:lpstr>Игра  «Лекарственные растения на страже иммунитета» </vt:lpstr>
      <vt:lpstr>Подведение итогов</vt:lpstr>
      <vt:lpstr>Благодарим вас за участие в первом занятии «Школы юного эколога»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 в «школу юного эколога»</dc:title>
  <dc:creator>user</dc:creator>
  <cp:lastModifiedBy>user</cp:lastModifiedBy>
  <cp:revision>21</cp:revision>
  <dcterms:created xsi:type="dcterms:W3CDTF">2021-10-19T04:09:08Z</dcterms:created>
  <dcterms:modified xsi:type="dcterms:W3CDTF">2021-10-21T09:57:47Z</dcterms:modified>
</cp:coreProperties>
</file>