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5" r:id="rId4"/>
    <p:sldId id="274" r:id="rId5"/>
    <p:sldId id="276" r:id="rId6"/>
    <p:sldId id="258" r:id="rId7"/>
    <p:sldId id="288" r:id="rId8"/>
    <p:sldId id="261" r:id="rId9"/>
    <p:sldId id="266" r:id="rId10"/>
    <p:sldId id="262" r:id="rId11"/>
    <p:sldId id="267" r:id="rId12"/>
    <p:sldId id="268" r:id="rId13"/>
    <p:sldId id="269" r:id="rId14"/>
    <p:sldId id="270" r:id="rId15"/>
    <p:sldId id="287" r:id="rId16"/>
    <p:sldId id="289" r:id="rId17"/>
    <p:sldId id="259" r:id="rId18"/>
    <p:sldId id="273" r:id="rId19"/>
    <p:sldId id="277" r:id="rId20"/>
    <p:sldId id="278" r:id="rId21"/>
    <p:sldId id="280" r:id="rId22"/>
    <p:sldId id="279" r:id="rId23"/>
    <p:sldId id="281" r:id="rId24"/>
    <p:sldId id="282" r:id="rId25"/>
    <p:sldId id="283" r:id="rId26"/>
    <p:sldId id="284" r:id="rId27"/>
    <p:sldId id="290" r:id="rId28"/>
    <p:sldId id="263" r:id="rId29"/>
    <p:sldId id="264" r:id="rId30"/>
    <p:sldId id="260" r:id="rId31"/>
    <p:sldId id="28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54" autoAdjust="0"/>
    <p:restoredTop sz="94660"/>
  </p:normalViewPr>
  <p:slideViewPr>
    <p:cSldViewPr>
      <p:cViewPr>
        <p:scale>
          <a:sx n="74" d="100"/>
          <a:sy n="74" d="100"/>
        </p:scale>
        <p:origin x="-1963" y="-3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Почва\Pochv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933056"/>
            <a:ext cx="7772400" cy="118199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98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4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Почва\PochvaPri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250" y="115888"/>
            <a:ext cx="706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484313"/>
            <a:ext cx="706755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95536" y="4077072"/>
            <a:ext cx="8496944" cy="11811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/>
              <a:t>СОСТАВ И СТРОЕНИЕ ПОЧВЫ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17232"/>
            <a:ext cx="8352928" cy="71973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b="1" dirty="0" smtClean="0"/>
              <a:t>Факторы почвообразования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Почва\Pochva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147050" cy="720725"/>
          </a:xfrm>
        </p:spPr>
        <p:txBody>
          <a:bodyPr/>
          <a:lstStyle/>
          <a:p>
            <a:r>
              <a:rPr lang="ru-RU" altLang="ru-RU" sz="4800" b="1" dirty="0" smtClean="0">
                <a:solidFill>
                  <a:schemeClr val="bg1"/>
                </a:solidFill>
              </a:rPr>
              <a:t>3. Растительность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395536" y="5373216"/>
            <a:ext cx="8064895" cy="1080120"/>
          </a:xfrm>
        </p:spPr>
        <p:txBody>
          <a:bodyPr/>
          <a:lstStyle/>
          <a:p>
            <a:r>
              <a:rPr lang="ru-RU" altLang="ru-RU" sz="2000" dirty="0"/>
              <a:t>растительность рыхлит и </a:t>
            </a:r>
            <a:r>
              <a:rPr lang="ru-RU" altLang="ru-RU" sz="2000" dirty="0" err="1"/>
              <a:t>оструктуривает</a:t>
            </a:r>
            <a:r>
              <a:rPr lang="ru-RU" altLang="ru-RU" sz="2000" dirty="0"/>
              <a:t> почву, извлекает из нее минеральные элементы, дает корневой и наземный </a:t>
            </a:r>
            <a:r>
              <a:rPr lang="ru-RU" altLang="ru-RU" sz="2000" dirty="0" err="1"/>
              <a:t>опад</a:t>
            </a:r>
            <a:r>
              <a:rPr lang="ru-RU" altLang="ru-RU" sz="2000" dirty="0"/>
              <a:t> для превращения его в гумус; </a:t>
            </a:r>
            <a:endParaRPr lang="ru-RU" altLang="ru-RU" sz="2000" dirty="0" smtClean="0"/>
          </a:p>
        </p:txBody>
      </p:sp>
      <p:pic>
        <p:nvPicPr>
          <p:cNvPr id="1026" name="Picture 2" descr="http://zapoved-kursk.ru/assets/images/rasteniya/lug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1340768"/>
            <a:ext cx="50387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115888"/>
            <a:ext cx="7067550" cy="864840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/>
              <a:t>4. Животные организмы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5589240"/>
            <a:ext cx="7211144" cy="100841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/>
              <a:t>животные (включая микроорганизмы) в процессе жизнедеятельности ускоряет разложение и способствуют формированию гумуса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566462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6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115888"/>
            <a:ext cx="7067550" cy="648816"/>
          </a:xfrm>
        </p:spPr>
        <p:txBody>
          <a:bodyPr/>
          <a:lstStyle/>
          <a:p>
            <a:r>
              <a:rPr lang="ru-RU" b="1" dirty="0" smtClean="0"/>
              <a:t>5. Рельеф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0" y="5589240"/>
            <a:ext cx="7067550" cy="100841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рельеф </a:t>
            </a:r>
            <a:r>
              <a:rPr lang="ru-RU" dirty="0"/>
              <a:t>распределяет влагу и тепло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6083829" cy="456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9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Почва\Pochva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147050" cy="720725"/>
          </a:xfrm>
        </p:spPr>
        <p:txBody>
          <a:bodyPr/>
          <a:lstStyle/>
          <a:p>
            <a:r>
              <a:rPr lang="ru-RU" altLang="ru-RU" sz="4800" b="1" dirty="0" smtClean="0">
                <a:solidFill>
                  <a:schemeClr val="bg1"/>
                </a:solidFill>
              </a:rPr>
              <a:t>6.</a:t>
            </a:r>
            <a:r>
              <a:rPr lang="en-US" altLang="ru-RU" sz="4800" b="1" dirty="0" smtClean="0">
                <a:solidFill>
                  <a:schemeClr val="bg1"/>
                </a:solidFill>
              </a:rPr>
              <a:t> </a:t>
            </a:r>
            <a:r>
              <a:rPr lang="ru-RU" altLang="ru-RU" sz="4800" b="1" dirty="0" smtClean="0">
                <a:solidFill>
                  <a:schemeClr val="bg1"/>
                </a:solidFill>
              </a:rPr>
              <a:t>Время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179512" y="5517232"/>
            <a:ext cx="8856983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dirty="0"/>
              <a:t>За 100 лет образуется слой почвы не более 2 см. Существенно влияет на строение, свойства и состав почв геологический возраст территорий</a:t>
            </a:r>
            <a:endParaRPr lang="ru-RU" altLang="ru-RU" sz="1800" dirty="0" smtClean="0"/>
          </a:p>
        </p:txBody>
      </p:sp>
      <p:pic>
        <p:nvPicPr>
          <p:cNvPr id="3076" name="Picture 4" descr="http://zastavok.ru/main/life/13174369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41" y="1124744"/>
            <a:ext cx="67539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Почва\Pochva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7973"/>
          </a:xfrm>
        </p:spPr>
        <p:txBody>
          <a:bodyPr/>
          <a:lstStyle/>
          <a:p>
            <a:r>
              <a:rPr lang="ru-RU" altLang="ru-RU" sz="3600" b="1" dirty="0">
                <a:solidFill>
                  <a:schemeClr val="bg1"/>
                </a:solidFill>
              </a:rPr>
              <a:t>7</a:t>
            </a:r>
            <a:r>
              <a:rPr lang="ru-RU" altLang="ru-RU" sz="4800" b="1" dirty="0" smtClean="0">
                <a:solidFill>
                  <a:schemeClr val="bg1"/>
                </a:solidFill>
              </a:rPr>
              <a:t>.</a:t>
            </a:r>
            <a:r>
              <a:rPr lang="en-US" altLang="ru-RU" sz="4800" b="1" dirty="0" smtClean="0">
                <a:solidFill>
                  <a:schemeClr val="bg1"/>
                </a:solidFill>
              </a:rPr>
              <a:t> </a:t>
            </a:r>
            <a:r>
              <a:rPr lang="ru-RU" altLang="ru-RU" sz="3800" b="1" dirty="0" smtClean="0">
                <a:solidFill>
                  <a:schemeClr val="bg1"/>
                </a:solidFill>
              </a:rPr>
              <a:t>Хозяйственная деятельность человека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143508" y="4869160"/>
            <a:ext cx="8856983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dirty="0"/>
              <a:t>Человек, обрабатывая почву, внося удобрения, мелиорируя, вырубая леса, направленно изменяет процесс почвообразования и свойства почв</a:t>
            </a:r>
            <a:endParaRPr lang="ru-RU" altLang="ru-RU" sz="24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9" t="-7743" r="1109" b="7743"/>
          <a:stretch/>
        </p:blipFill>
        <p:spPr bwMode="auto">
          <a:xfrm>
            <a:off x="-17905" y="1138750"/>
            <a:ext cx="4745078" cy="31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http://ecos.org.ua/wp-content/vyrubka-les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83" y="1398770"/>
            <a:ext cx="4286250" cy="28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Загрязнение почвы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Нефтепродукты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Эрозия почвы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агротехнологий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металлы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Радиация 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дожди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8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55160" cy="86409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sz="4800" b="1" dirty="0"/>
              <a:t>Факторы</a:t>
            </a:r>
            <a:r>
              <a:rPr lang="ru-RU" b="1" dirty="0"/>
              <a:t> почвообразования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124744"/>
            <a:ext cx="468052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/>
              <a:t>Основатель </a:t>
            </a:r>
            <a:r>
              <a:rPr lang="ru-RU" sz="1600" dirty="0"/>
              <a:t>русской школы почвоведения и географии </a:t>
            </a:r>
            <a:r>
              <a:rPr lang="ru-RU" sz="1600" dirty="0" smtClean="0"/>
              <a:t>почв </a:t>
            </a:r>
            <a:r>
              <a:rPr lang="ru-RU" sz="1600" dirty="0"/>
              <a:t>В.В. Докучаев выделял </a:t>
            </a:r>
            <a:r>
              <a:rPr lang="ru-RU" sz="1600" dirty="0" smtClean="0"/>
              <a:t>следующие факторы </a:t>
            </a:r>
            <a:r>
              <a:rPr lang="ru-RU" sz="1600" dirty="0"/>
              <a:t>почвообразования: </a:t>
            </a:r>
            <a:endParaRPr lang="ru-RU" sz="1600" dirty="0" smtClean="0"/>
          </a:p>
          <a:p>
            <a:pPr marL="0" indent="0">
              <a:buNone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1. Почвообразующая порода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2. Климат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3. Растения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4. Животные организмы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5. Рельеф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6. Время</a:t>
            </a:r>
            <a:r>
              <a:rPr lang="ru-RU" sz="2000" b="1" dirty="0">
                <a:solidFill>
                  <a:srgbClr val="C00000"/>
                </a:solidFill>
              </a:rPr>
              <a:t>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настоящее время они пополнились еще двумя: </a:t>
            </a:r>
            <a:endParaRPr lang="ru-RU" sz="1600" dirty="0" smtClean="0"/>
          </a:p>
          <a:p>
            <a:pPr marL="0" indent="0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7. Водами </a:t>
            </a:r>
            <a:r>
              <a:rPr lang="ru-RU" sz="2000" b="1" dirty="0">
                <a:solidFill>
                  <a:srgbClr val="0070C0"/>
                </a:solidFill>
              </a:rPr>
              <a:t>(почвенными и грунтовыми)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8. Хозяйственной </a:t>
            </a:r>
            <a:r>
              <a:rPr lang="ru-RU" sz="2000" b="1" dirty="0">
                <a:solidFill>
                  <a:srgbClr val="7030A0"/>
                </a:solidFill>
              </a:rPr>
              <a:t>деятельностью </a:t>
            </a:r>
            <a:r>
              <a:rPr lang="ru-RU" sz="2000" b="1" dirty="0" smtClean="0">
                <a:solidFill>
                  <a:srgbClr val="7030A0"/>
                </a:solidFill>
              </a:rPr>
              <a:t>человека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2592288" cy="336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94116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</a:rPr>
              <a:t>Василий Васильевич </a:t>
            </a:r>
            <a:r>
              <a:rPr lang="ru-RU" b="1" i="1" dirty="0" smtClean="0">
                <a:solidFill>
                  <a:prstClr val="black"/>
                </a:solidFill>
              </a:rPr>
              <a:t>Докучаев  (1846-1903)</a:t>
            </a:r>
            <a:endParaRPr lang="ru-RU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115888"/>
            <a:ext cx="7067550" cy="93684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/>
              <a:t>Состав почвы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0" y="1124744"/>
            <a:ext cx="7345238" cy="5616623"/>
          </a:xfrm>
        </p:spPr>
        <p:txBody>
          <a:bodyPr/>
          <a:lstStyle/>
          <a:p>
            <a:pPr algn="just"/>
            <a:r>
              <a:rPr lang="ru-RU" sz="2400" dirty="0" smtClean="0"/>
              <a:t>Почва состоит из различных твердых частиц, воздуха и воды.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Чем больше пространство между частицами, тем более проницаемой для воздуха и воды является почва.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Твердые частицы являются основной почвенной массой и могут быть органического и неорганического происхождения: </a:t>
            </a:r>
            <a:r>
              <a:rPr lang="ru-RU" sz="2400" b="1" dirty="0" smtClean="0"/>
              <a:t>перегной, песок, глина, минеральные вещества, микроорганизмы, почвенный воздух.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595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115888"/>
            <a:ext cx="7417246" cy="1143000"/>
          </a:xfrm>
        </p:spPr>
        <p:txBody>
          <a:bodyPr/>
          <a:lstStyle/>
          <a:p>
            <a:r>
              <a:rPr lang="ru-RU" b="1" dirty="0" smtClean="0"/>
              <a:t>Механический состав почвы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268760"/>
            <a:ext cx="5580112" cy="5589240"/>
          </a:xfrm>
        </p:spPr>
        <p:txBody>
          <a:bodyPr/>
          <a:lstStyle/>
          <a:p>
            <a:pPr algn="r"/>
            <a:r>
              <a:rPr lang="ru-RU" sz="2000" dirty="0"/>
              <a:t>В зависимости от горной породы, на которой шло почвообразование, почвы делят по механическому составу на </a:t>
            </a:r>
            <a:r>
              <a:rPr lang="ru-RU" sz="2000" b="1" i="1" dirty="0">
                <a:solidFill>
                  <a:srgbClr val="FF0000"/>
                </a:solidFill>
              </a:rPr>
              <a:t>песчаные, супесчаные, суглинистые и глинистые</a:t>
            </a:r>
            <a:r>
              <a:rPr lang="ru-RU" sz="2000" dirty="0"/>
              <a:t>.</a:t>
            </a:r>
          </a:p>
          <a:p>
            <a:pPr algn="r"/>
            <a:endParaRPr lang="ru-RU" sz="2000" b="1" dirty="0" smtClean="0"/>
          </a:p>
          <a:p>
            <a:pPr algn="r"/>
            <a:r>
              <a:rPr lang="ru-RU" sz="2000" b="1" dirty="0" smtClean="0"/>
              <a:t>Суглинистые </a:t>
            </a:r>
            <a:r>
              <a:rPr lang="ru-RU" sz="2000" b="1" dirty="0"/>
              <a:t>и глинистые </a:t>
            </a:r>
            <a:r>
              <a:rPr lang="ru-RU" sz="2000" dirty="0"/>
              <a:t>почвы называют тяжёлыми почвами. Они легко </a:t>
            </a:r>
            <a:r>
              <a:rPr lang="ru-RU" sz="2000" dirty="0" smtClean="0"/>
              <a:t>заболачиваются</a:t>
            </a:r>
            <a:r>
              <a:rPr lang="ru-RU" sz="2000" dirty="0"/>
              <a:t>. В такие почвы необходимо вносить песок.</a:t>
            </a:r>
          </a:p>
          <a:p>
            <a:pPr algn="r"/>
            <a:endParaRPr lang="ru-RU" sz="2000" b="1" dirty="0" smtClean="0"/>
          </a:p>
          <a:p>
            <a:pPr algn="r"/>
            <a:r>
              <a:rPr lang="ru-RU" sz="2000" b="1" dirty="0" smtClean="0"/>
              <a:t>Лёгкие </a:t>
            </a:r>
            <a:r>
              <a:rPr lang="ru-RU" sz="2000" b="1" dirty="0"/>
              <a:t>почвы </a:t>
            </a:r>
            <a:r>
              <a:rPr lang="ru-RU" sz="2000" dirty="0"/>
              <a:t>– песчаные и супесчаные. Плохо удерживают влагу.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367060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Влажность почвы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700808"/>
            <a:ext cx="731830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8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занятие</a:t>
            </a:r>
          </a:p>
          <a:p>
            <a:pPr algn="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«Экологические свойства почвы»</a:t>
            </a:r>
          </a:p>
          <a:p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почвы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332656"/>
            <a:ext cx="7488831" cy="5616624"/>
          </a:xfrm>
        </p:spPr>
      </p:pic>
    </p:spTree>
    <p:extLst>
      <p:ext uri="{BB962C8B-B14F-4D97-AF65-F5344CB8AC3E}">
        <p14:creationId xmlns:p14="http://schemas.microsoft.com/office/powerpoint/2010/main" val="13274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115888"/>
            <a:ext cx="6337126" cy="576808"/>
          </a:xfrm>
        </p:spPr>
        <p:txBody>
          <a:bodyPr/>
          <a:lstStyle/>
          <a:p>
            <a:r>
              <a:rPr lang="ru-RU" dirty="0" smtClean="0"/>
              <a:t>Типы почв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/>
          <a:stretch/>
        </p:blipFill>
        <p:spPr>
          <a:xfrm>
            <a:off x="1907704" y="692696"/>
            <a:ext cx="4968552" cy="6016212"/>
          </a:xfrm>
        </p:spPr>
      </p:pic>
    </p:spTree>
    <p:extLst>
      <p:ext uri="{BB962C8B-B14F-4D97-AF65-F5344CB8AC3E}">
        <p14:creationId xmlns:p14="http://schemas.microsoft.com/office/powerpoint/2010/main" val="12408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и перегной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683981"/>
            <a:ext cx="7067550" cy="4714000"/>
          </a:xfrm>
        </p:spPr>
      </p:pic>
    </p:spTree>
    <p:extLst>
      <p:ext uri="{BB962C8B-B14F-4D97-AF65-F5344CB8AC3E}">
        <p14:creationId xmlns:p14="http://schemas.microsoft.com/office/powerpoint/2010/main" val="33665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Кислотность почвы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рН от 1 до  5 – почва кислая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рН от 5,5 до 6,5  - почва слабокислая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рН от 6,5 до  7  - нейтральная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рН от 7 до 8 – слабощелочная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рН от 8 и выше – щелочная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3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Температура почвы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5576044" cy="5576044"/>
          </a:xfrm>
        </p:spPr>
      </p:pic>
    </p:spTree>
    <p:extLst>
      <p:ext uri="{BB962C8B-B14F-4D97-AF65-F5344CB8AC3E}">
        <p14:creationId xmlns:p14="http://schemas.microsoft.com/office/powerpoint/2010/main" val="2340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Водопроницаемость почвы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•	излишне высокая</a:t>
            </a:r>
          </a:p>
          <a:p>
            <a:pPr marL="0" indent="0">
              <a:buNone/>
            </a:pPr>
            <a:r>
              <a:rPr lang="ru-RU" dirty="0"/>
              <a:t>•	наилучшая</a:t>
            </a:r>
          </a:p>
          <a:p>
            <a:pPr marL="0" indent="0">
              <a:buNone/>
            </a:pPr>
            <a:r>
              <a:rPr lang="ru-RU" dirty="0"/>
              <a:t>•	хорошая</a:t>
            </a:r>
          </a:p>
          <a:p>
            <a:pPr marL="0" indent="0">
              <a:buNone/>
            </a:pPr>
            <a:r>
              <a:rPr lang="ru-RU" dirty="0"/>
              <a:t>•	удовлетворительная</a:t>
            </a:r>
          </a:p>
          <a:p>
            <a:pPr marL="0" indent="0">
              <a:buNone/>
            </a:pPr>
            <a:r>
              <a:rPr lang="ru-RU" dirty="0"/>
              <a:t>•	неудовлетворительная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37112"/>
            <a:ext cx="2759968" cy="20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Капиллярная влагоемкость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6"/>
          <a:stretch/>
        </p:blipFill>
        <p:spPr>
          <a:xfrm>
            <a:off x="2867025" y="2116931"/>
            <a:ext cx="4572000" cy="3084797"/>
          </a:xfrm>
        </p:spPr>
      </p:pic>
    </p:spTree>
    <p:extLst>
      <p:ext uri="{BB962C8B-B14F-4D97-AF65-F5344CB8AC3E}">
        <p14:creationId xmlns:p14="http://schemas.microsoft.com/office/powerpoint/2010/main" val="36753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857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800" b="1" dirty="0" smtClean="0"/>
              <a:t>Почвенный профиль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84313"/>
            <a:ext cx="4176464" cy="3651765"/>
          </a:xfrm>
        </p:spPr>
        <p:txBody>
          <a:bodyPr/>
          <a:lstStyle/>
          <a:p>
            <a:pPr algn="just"/>
            <a:r>
              <a:rPr lang="ru-RU" sz="2000" b="1" dirty="0" smtClean="0"/>
              <a:t>ПОЧВЕННЫЙ ПРОФИЛЬ </a:t>
            </a:r>
            <a:r>
              <a:rPr lang="ru-RU" sz="2000" dirty="0" smtClean="0"/>
              <a:t>— вертикальный разрез почвы от ее поверхности до материнской породы, где ясно прослеживаются сформировавшиеся в почвообразовательном процессе генетически взаимосвязанные почвенные горизонты и </a:t>
            </a:r>
            <a:r>
              <a:rPr lang="ru-RU" sz="2000" dirty="0" err="1" smtClean="0"/>
              <a:t>подгоризонты</a:t>
            </a:r>
            <a:r>
              <a:rPr lang="ru-RU" sz="2000" dirty="0" smtClean="0"/>
              <a:t>. </a:t>
            </a:r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5517232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Слоистая структура почвенного профиля возникает в результате перемещений продуктов органического и неорганического происхождения.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27182"/>
            <a:ext cx="2967980" cy="362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36096" y="4966801"/>
            <a:ext cx="3658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/>
              <a:t> Схема строения почвенного профиля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6198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5888"/>
            <a:ext cx="7668344" cy="1143000"/>
          </a:xfrm>
        </p:spPr>
        <p:txBody>
          <a:bodyPr/>
          <a:lstStyle/>
          <a:p>
            <a:r>
              <a:rPr lang="ru-RU" b="1" dirty="0" smtClean="0"/>
              <a:t>Почвенный профиль дерново-подзолистой почвы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28800"/>
            <a:ext cx="3528814" cy="5113337"/>
          </a:xfrm>
        </p:spPr>
        <p:txBody>
          <a:bodyPr/>
          <a:lstStyle/>
          <a:p>
            <a:r>
              <a:rPr lang="ru-RU" sz="1800" dirty="0" smtClean="0"/>
              <a:t>А0 — лесная подстилка </a:t>
            </a:r>
          </a:p>
          <a:p>
            <a:endParaRPr lang="ru-RU" sz="1800" dirty="0" smtClean="0"/>
          </a:p>
          <a:p>
            <a:r>
              <a:rPr lang="ru-RU" sz="1800" dirty="0" smtClean="0"/>
              <a:t>А — гумусовый горизонт</a:t>
            </a:r>
          </a:p>
          <a:p>
            <a:endParaRPr lang="ru-RU" sz="1800" dirty="0" smtClean="0"/>
          </a:p>
          <a:p>
            <a:r>
              <a:rPr lang="ru-RU" sz="1800" dirty="0" smtClean="0"/>
              <a:t>А2 — подзолистый горизонт вымывания</a:t>
            </a:r>
          </a:p>
          <a:p>
            <a:endParaRPr lang="ru-RU" sz="1800" dirty="0" smtClean="0"/>
          </a:p>
          <a:p>
            <a:r>
              <a:rPr lang="ru-RU" sz="1800" dirty="0" smtClean="0"/>
              <a:t>В — иллювиальный горизонт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С — материнская порода</a:t>
            </a:r>
            <a:endParaRPr lang="ru-RU" sz="1800" dirty="0"/>
          </a:p>
        </p:txBody>
      </p:sp>
      <p:pic>
        <p:nvPicPr>
          <p:cNvPr id="10243" name="Picture 3" descr="K:\ProPowerPoint\Шаблоны\В работе\Почва\Prof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52" y="1556792"/>
            <a:ext cx="23431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115888"/>
            <a:ext cx="7067550" cy="720824"/>
          </a:xfrm>
        </p:spPr>
        <p:txBody>
          <a:bodyPr/>
          <a:lstStyle/>
          <a:p>
            <a:pPr algn="l"/>
            <a:r>
              <a:rPr lang="ru-RU" b="1" dirty="0" smtClean="0"/>
              <a:t>Цель занятия: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4539" y="368275"/>
            <a:ext cx="7067550" cy="511333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Изучение экологических свойств почв</a:t>
            </a:r>
            <a:endParaRPr lang="ru-RU" dirty="0"/>
          </a:p>
          <a:p>
            <a:pPr marL="0" indent="0">
              <a:buNone/>
            </a:pPr>
            <a:r>
              <a:rPr lang="ru-RU" sz="4000" b="1" dirty="0" smtClean="0">
                <a:latin typeface="+mj-lt"/>
              </a:rPr>
              <a:t>Задачи:</a:t>
            </a:r>
          </a:p>
          <a:p>
            <a:endParaRPr lang="ru-RU" sz="3600" b="1" dirty="0" smtClean="0">
              <a:latin typeface="+mj-lt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65" y="2348880"/>
            <a:ext cx="718562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4894" y="5271195"/>
            <a:ext cx="6771522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Изучение антропогенных факторов на свойства почвы.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Почва\Pochva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98475" y="-6031"/>
            <a:ext cx="8147050" cy="720725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Почвенные горизонты:</a:t>
            </a:r>
            <a:endParaRPr lang="ru-RU" altLang="ru-RU" sz="4800" b="1" dirty="0" smtClean="0">
              <a:solidFill>
                <a:schemeClr val="bg1"/>
              </a:solidFill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611659" y="1124744"/>
            <a:ext cx="7920682" cy="5040560"/>
          </a:xfrm>
        </p:spPr>
        <p:txBody>
          <a:bodyPr/>
          <a:lstStyle/>
          <a:p>
            <a:endParaRPr lang="ru-RU" altLang="ru-RU" b="1" dirty="0" smtClean="0"/>
          </a:p>
        </p:txBody>
      </p:sp>
      <p:pic>
        <p:nvPicPr>
          <p:cNvPr id="8194" name="Picture 2" descr="K:\ProPowerPoint\Шаблоны\В работе\Почва\Gorizon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91276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34" y="1484313"/>
            <a:ext cx="6817782" cy="5113337"/>
          </a:xfrm>
        </p:spPr>
      </p:pic>
    </p:spTree>
    <p:extLst>
      <p:ext uri="{BB962C8B-B14F-4D97-AF65-F5344CB8AC3E}">
        <p14:creationId xmlns:p14="http://schemas.microsoft.com/office/powerpoint/2010/main" val="40636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95536" y="4077072"/>
            <a:ext cx="8496944" cy="11811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/>
              <a:t>СОСТАВ И СТРОЕНИЕ ПОЧВЫ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17232"/>
            <a:ext cx="8352928" cy="71973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b="1" dirty="0" smtClean="0"/>
              <a:t>Факторы почвообразования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1974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5" cy="6858000"/>
          </a:xfrm>
        </p:spPr>
      </p:pic>
    </p:spTree>
    <p:extLst>
      <p:ext uri="{BB962C8B-B14F-4D97-AF65-F5344CB8AC3E}">
        <p14:creationId xmlns:p14="http://schemas.microsoft.com/office/powerpoint/2010/main" val="26282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619672" y="332656"/>
            <a:ext cx="7067550" cy="5847246"/>
          </a:xfrm>
        </p:spPr>
        <p:txBody>
          <a:bodyPr/>
          <a:lstStyle/>
          <a:p>
            <a:r>
              <a:rPr lang="ru-RU" altLang="ru-RU" sz="2000" dirty="0" smtClean="0"/>
              <a:t>Почва – это рыхлый, поверхностный слой земной коры, обладающий плодородием.</a:t>
            </a:r>
          </a:p>
          <a:p>
            <a:endParaRPr lang="ru-RU" altLang="ru-RU" sz="2000" dirty="0" smtClean="0"/>
          </a:p>
          <a:p>
            <a:r>
              <a:rPr lang="ru-RU" altLang="ru-RU" sz="2000" dirty="0" smtClean="0"/>
              <a:t>Почва - это особое природное тело, которое образуется  на поверхности Земли в результате взаимодействия живой и неживой природы.</a:t>
            </a:r>
          </a:p>
          <a:p>
            <a:endParaRPr lang="ru-RU" altLang="ru-RU" dirty="0" smtClean="0"/>
          </a:p>
        </p:txBody>
      </p:sp>
      <p:pic>
        <p:nvPicPr>
          <p:cNvPr id="4102" name="Picture 6" descr="http://kak.znate.ru/pars_docs/refs/22/21514/21514_html_m41d25cc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623" y="3043948"/>
            <a:ext cx="51720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55160" cy="86409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sz="4800" b="1" dirty="0"/>
              <a:t>Факторы</a:t>
            </a:r>
            <a:r>
              <a:rPr lang="ru-RU" b="1" dirty="0"/>
              <a:t> почвообразования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124744"/>
            <a:ext cx="468052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/>
              <a:t>Основатель </a:t>
            </a:r>
            <a:r>
              <a:rPr lang="ru-RU" sz="1600" dirty="0"/>
              <a:t>русской школы почвоведения и географии </a:t>
            </a:r>
            <a:r>
              <a:rPr lang="ru-RU" sz="1600" dirty="0" smtClean="0"/>
              <a:t>почв </a:t>
            </a:r>
            <a:r>
              <a:rPr lang="ru-RU" sz="1600" dirty="0"/>
              <a:t>В.В. Докучаев выделял </a:t>
            </a:r>
            <a:r>
              <a:rPr lang="ru-RU" sz="1600" dirty="0" smtClean="0"/>
              <a:t>следующие факторы </a:t>
            </a:r>
            <a:r>
              <a:rPr lang="ru-RU" sz="1600" dirty="0"/>
              <a:t>почвообразования: </a:t>
            </a:r>
            <a:endParaRPr lang="ru-RU" sz="1600" dirty="0" smtClean="0"/>
          </a:p>
          <a:p>
            <a:pPr marL="0" indent="0">
              <a:buNone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1. Почвообразующая порода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2. Климат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3. Растения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4. Животные организмы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5. Рельеф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6. Время</a:t>
            </a:r>
            <a:r>
              <a:rPr lang="ru-RU" sz="2000" b="1" dirty="0">
                <a:solidFill>
                  <a:srgbClr val="C00000"/>
                </a:solidFill>
              </a:rPr>
              <a:t>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настоящее время они пополнились еще двумя: </a:t>
            </a:r>
            <a:endParaRPr lang="ru-RU" sz="1600" dirty="0" smtClean="0"/>
          </a:p>
          <a:p>
            <a:pPr marL="0" indent="0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7. Водами </a:t>
            </a:r>
            <a:r>
              <a:rPr lang="ru-RU" sz="2000" b="1" dirty="0">
                <a:solidFill>
                  <a:srgbClr val="0070C0"/>
                </a:solidFill>
              </a:rPr>
              <a:t>(почвенными и грунтовыми)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8. Хозяйственной </a:t>
            </a:r>
            <a:r>
              <a:rPr lang="ru-RU" sz="2000" b="1" dirty="0">
                <a:solidFill>
                  <a:srgbClr val="7030A0"/>
                </a:solidFill>
              </a:rPr>
              <a:t>деятельностью </a:t>
            </a:r>
            <a:r>
              <a:rPr lang="ru-RU" sz="2000" b="1" dirty="0" smtClean="0">
                <a:solidFill>
                  <a:srgbClr val="7030A0"/>
                </a:solidFill>
              </a:rPr>
              <a:t>человека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2592288" cy="336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94116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Василий Васильевич </a:t>
            </a:r>
            <a:r>
              <a:rPr lang="ru-RU" b="1" i="1" dirty="0" smtClean="0"/>
              <a:t>Докучаев  (1846-1903)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138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Почва\Pochva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147050" cy="720725"/>
          </a:xfrm>
        </p:spPr>
        <p:txBody>
          <a:bodyPr/>
          <a:lstStyle/>
          <a:p>
            <a:r>
              <a:rPr lang="ru-RU" altLang="ru-RU" sz="4800" b="1" dirty="0" smtClean="0">
                <a:solidFill>
                  <a:schemeClr val="bg1"/>
                </a:solidFill>
              </a:rPr>
              <a:t>1. Почвообразующие породы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5220072" y="1223205"/>
            <a:ext cx="3816424" cy="3783072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800" b="1" dirty="0" smtClean="0"/>
              <a:t> Почвообразующими, или материнскими, породами называются поверхностные горизонты горных пород, из которых возникают почвы.</a:t>
            </a:r>
          </a:p>
          <a:p>
            <a:endParaRPr lang="ru-RU" altLang="ru-RU" sz="1800" b="1" dirty="0" smtClean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277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22920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/>
              <a:t>От свойств материнской породы, ее состава и структуры зависят физические свойства почвы и первоначальное содержание в ней элементов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2502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Почва\Pochva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147050" cy="720725"/>
          </a:xfrm>
        </p:spPr>
        <p:txBody>
          <a:bodyPr/>
          <a:lstStyle/>
          <a:p>
            <a:r>
              <a:rPr lang="ru-RU" altLang="ru-RU" sz="4800" b="1" dirty="0" smtClean="0">
                <a:solidFill>
                  <a:schemeClr val="bg1"/>
                </a:solidFill>
              </a:rPr>
              <a:t>2.</a:t>
            </a:r>
            <a:r>
              <a:rPr lang="en-US" altLang="ru-RU" sz="4800" b="1" dirty="0" smtClean="0">
                <a:solidFill>
                  <a:schemeClr val="bg1"/>
                </a:solidFill>
              </a:rPr>
              <a:t> </a:t>
            </a:r>
            <a:r>
              <a:rPr lang="ru-RU" altLang="ru-RU" sz="4800" b="1" dirty="0" smtClean="0">
                <a:solidFill>
                  <a:schemeClr val="bg1"/>
                </a:solidFill>
              </a:rPr>
              <a:t>Климат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179512" y="5517232"/>
            <a:ext cx="8856983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dirty="0"/>
              <a:t>климат влияет на ход выветривания горных пород, тепло и влага определяют интенсивность почвообразующих процессов, а также характер растительности и животного мира</a:t>
            </a:r>
            <a:endParaRPr lang="ru-RU" altLang="ru-RU" sz="1800" dirty="0" smtClean="0"/>
          </a:p>
        </p:txBody>
      </p:sp>
      <p:pic>
        <p:nvPicPr>
          <p:cNvPr id="2" name="Picture 2" descr="http://rusecounion.ru/sites/default/files/images/028571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3"/>
          <a:stretch/>
        </p:blipFill>
        <p:spPr bwMode="auto">
          <a:xfrm>
            <a:off x="1763688" y="1124744"/>
            <a:ext cx="6047754" cy="427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chvaGot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PochvaGot1</Template>
  <TotalTime>559</TotalTime>
  <Words>635</Words>
  <Application>Microsoft Office PowerPoint</Application>
  <PresentationFormat>Экран (4:3)</PresentationFormat>
  <Paragraphs>115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PochvaGot1</vt:lpstr>
      <vt:lpstr>СОСТАВ И СТРОЕНИЕ ПОЧВЫ</vt:lpstr>
      <vt:lpstr>Презентация PowerPoint</vt:lpstr>
      <vt:lpstr>Цель занятия:</vt:lpstr>
      <vt:lpstr>СОСТАВ И СТРОЕНИЕ ПОЧВЫ</vt:lpstr>
      <vt:lpstr>Презентация PowerPoint</vt:lpstr>
      <vt:lpstr>Презентация PowerPoint</vt:lpstr>
      <vt:lpstr>Факторы почвообразования</vt:lpstr>
      <vt:lpstr>1. Почвообразующие породы</vt:lpstr>
      <vt:lpstr>2. Климат</vt:lpstr>
      <vt:lpstr>3. Растительность</vt:lpstr>
      <vt:lpstr>4. Животные организмы</vt:lpstr>
      <vt:lpstr>5. Рельеф</vt:lpstr>
      <vt:lpstr>6. Время</vt:lpstr>
      <vt:lpstr>7. Хозяйственная деятельность человека</vt:lpstr>
      <vt:lpstr>Загрязнение почвы</vt:lpstr>
      <vt:lpstr>Факторы почвообразования</vt:lpstr>
      <vt:lpstr>Состав почвы</vt:lpstr>
      <vt:lpstr>Механический состав почвы</vt:lpstr>
      <vt:lpstr>Влажность почвы</vt:lpstr>
      <vt:lpstr>Структура почвы</vt:lpstr>
      <vt:lpstr>Типы почв</vt:lpstr>
      <vt:lpstr>Вода и перегной</vt:lpstr>
      <vt:lpstr>Кислотность почвы</vt:lpstr>
      <vt:lpstr>Температура почвы</vt:lpstr>
      <vt:lpstr>Водопроницаемость почвы</vt:lpstr>
      <vt:lpstr>Капиллярная влагоемкость</vt:lpstr>
      <vt:lpstr>Выводы </vt:lpstr>
      <vt:lpstr>Почвенный профиль</vt:lpstr>
      <vt:lpstr>Почвенный профиль дерново-подзолистой почвы</vt:lpstr>
      <vt:lpstr>Почвенные горизонты:</vt:lpstr>
      <vt:lpstr>Итоги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и строение почвы. </dc:title>
  <dc:subject>Факторы почвообразования</dc:subject>
  <dc:creator>Шабалина Е.</dc:creator>
  <dc:description>http://pptgeo.3dn.ru - Презентации и шаблоны PowerPoint по географии и экологии. </dc:description>
  <cp:lastModifiedBy>User</cp:lastModifiedBy>
  <cp:revision>52</cp:revision>
  <dcterms:created xsi:type="dcterms:W3CDTF">2013-12-06T10:57:30Z</dcterms:created>
  <dcterms:modified xsi:type="dcterms:W3CDTF">2022-12-13T04:44:40Z</dcterms:modified>
</cp:coreProperties>
</file>