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63" r:id="rId3"/>
    <p:sldMasterId id="2147483666" r:id="rId4"/>
  </p:sldMasterIdLst>
  <p:sldIdLst>
    <p:sldId id="277" r:id="rId5"/>
    <p:sldId id="256" r:id="rId6"/>
    <p:sldId id="278" r:id="rId7"/>
    <p:sldId id="257" r:id="rId8"/>
    <p:sldId id="258" r:id="rId9"/>
    <p:sldId id="270" r:id="rId10"/>
    <p:sldId id="271" r:id="rId11"/>
    <p:sldId id="272" r:id="rId12"/>
    <p:sldId id="260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3" r:id="rId21"/>
    <p:sldId id="274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8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52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Почва\Pochv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933057"/>
            <a:ext cx="10363200" cy="118199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5589240"/>
            <a:ext cx="85344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09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0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Почва\Pochv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933057"/>
            <a:ext cx="10363200" cy="118199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5589240"/>
            <a:ext cx="85344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907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34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Почва\Pochv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933057"/>
            <a:ext cx="10363200" cy="118199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5589240"/>
            <a:ext cx="85344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87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Почва\PochvaPri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159000" y="115888"/>
            <a:ext cx="942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159000" y="1484314"/>
            <a:ext cx="9423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922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Почва\PochvaPri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159000" y="115888"/>
            <a:ext cx="942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159000" y="1484314"/>
            <a:ext cx="9423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37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Почва\PochvaPri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159000" y="115888"/>
            <a:ext cx="942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159000" y="1484314"/>
            <a:ext cx="9423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5198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527381" y="4077072"/>
            <a:ext cx="11329259" cy="11811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/>
              <a:t>СОСТАВ И СТРОЕНИЕ ПОЧВЫ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392" y="5517232"/>
            <a:ext cx="11137237" cy="71973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/>
              <a:t>Факторы почвообразования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6749" y="1148123"/>
            <a:ext cx="10592874" cy="5059494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dirty="0" smtClean="0">
                <a:latin typeface="Constantia" panose="02030602050306030303" pitchFamily="18" charset="0"/>
              </a:rPr>
              <a:t>1</a:t>
            </a:r>
            <a:r>
              <a:rPr lang="ru-RU" sz="2400" dirty="0">
                <a:latin typeface="Constantia" panose="02030602050306030303" pitchFamily="18" charset="0"/>
              </a:rPr>
              <a:t>) </a:t>
            </a:r>
            <a:r>
              <a:rPr lang="ru-RU" sz="2400" b="1" u="sng" dirty="0">
                <a:latin typeface="Constantia" panose="02030602050306030303" pitchFamily="18" charset="0"/>
              </a:rPr>
              <a:t>почвообразующие породы</a:t>
            </a:r>
            <a:r>
              <a:rPr lang="ru-RU" sz="2400" b="1" dirty="0">
                <a:latin typeface="Constantia" panose="02030602050306030303" pitchFamily="18" charset="0"/>
              </a:rPr>
              <a:t>. </a:t>
            </a:r>
            <a:r>
              <a:rPr lang="ru-RU" sz="2400" dirty="0">
                <a:latin typeface="Constantia" panose="02030602050306030303" pitchFamily="18" charset="0"/>
              </a:rPr>
              <a:t>От свойств материнской породы, ее состава и структуры зависят физические свойства почвы и первоначальное содержание в ней элементов питания;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dirty="0">
                <a:latin typeface="Constantia" panose="02030602050306030303" pitchFamily="18" charset="0"/>
              </a:rPr>
              <a:t>2) </a:t>
            </a:r>
            <a:r>
              <a:rPr lang="ru-RU" sz="2400" b="1" u="sng" dirty="0">
                <a:latin typeface="Constantia" panose="02030602050306030303" pitchFamily="18" charset="0"/>
              </a:rPr>
              <a:t>климат</a:t>
            </a:r>
            <a:r>
              <a:rPr lang="ru-RU" sz="2400" dirty="0">
                <a:latin typeface="Constantia" panose="02030602050306030303" pitchFamily="18" charset="0"/>
              </a:rPr>
              <a:t> влияет на ход выветривания горных пород, тепло и влага определяют интенсивность почвообразующих процессов, а также характер растительности и животного мира;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dirty="0">
                <a:latin typeface="Constantia" panose="02030602050306030303" pitchFamily="18" charset="0"/>
              </a:rPr>
              <a:t>3) </a:t>
            </a:r>
            <a:r>
              <a:rPr lang="ru-RU" sz="2400" b="1" u="sng" dirty="0">
                <a:latin typeface="Constantia" panose="02030602050306030303" pitchFamily="18" charset="0"/>
              </a:rPr>
              <a:t>растительность</a:t>
            </a:r>
            <a:r>
              <a:rPr lang="ru-RU" sz="2400" dirty="0">
                <a:latin typeface="Constantia" panose="02030602050306030303" pitchFamily="18" charset="0"/>
              </a:rPr>
              <a:t> рыхлит и оструктуривает почву, извлекает из нее минеральные элементы, дает корневой и наземный опад для превращения его в гумус;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33827" y="378682"/>
            <a:ext cx="8239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0"/>
                <a:solidFill>
                  <a:srgbClr val="CC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Почвообразующие </a:t>
            </a:r>
            <a:r>
              <a:rPr lang="ru-RU" sz="4400" b="1" i="1" cap="none" spc="0" dirty="0">
                <a:ln w="0"/>
                <a:solidFill>
                  <a:srgbClr val="CC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факторы</a:t>
            </a:r>
            <a:endParaRPr lang="ru-RU" sz="4400" b="1" i="1" cap="none" spc="0" dirty="0">
              <a:ln w="0"/>
              <a:solidFill>
                <a:srgbClr val="CC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86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2050" y="1251154"/>
            <a:ext cx="10773177" cy="4145094"/>
          </a:xfrm>
        </p:spPr>
        <p:txBody>
          <a:bodyPr rtlCol="0">
            <a:noAutofit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>
                <a:latin typeface="Constantia" panose="02030602050306030303" pitchFamily="18" charset="0"/>
              </a:rPr>
              <a:t>4) </a:t>
            </a:r>
            <a:r>
              <a:rPr lang="ru-RU" sz="2200" b="1" u="sng" dirty="0">
                <a:latin typeface="Constantia" panose="02030602050306030303" pitchFamily="18" charset="0"/>
              </a:rPr>
              <a:t>животные</a:t>
            </a:r>
            <a:r>
              <a:rPr lang="ru-RU" sz="2200" dirty="0">
                <a:latin typeface="Constantia" panose="02030602050306030303" pitchFamily="18" charset="0"/>
              </a:rPr>
              <a:t> (включая микроорганизмы) в процессе жизнедеятельности ускоряет разложение и способствуют формированию гумуса;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>
                <a:latin typeface="Constantia" panose="02030602050306030303" pitchFamily="18" charset="0"/>
              </a:rPr>
              <a:t>5) </a:t>
            </a:r>
            <a:r>
              <a:rPr lang="ru-RU" sz="2200" b="1" u="sng" dirty="0">
                <a:latin typeface="Constantia" panose="02030602050306030303" pitchFamily="18" charset="0"/>
              </a:rPr>
              <a:t>рельеф</a:t>
            </a:r>
            <a:r>
              <a:rPr lang="ru-RU" sz="2200" b="1" dirty="0">
                <a:latin typeface="Constantia" panose="02030602050306030303" pitchFamily="18" charset="0"/>
              </a:rPr>
              <a:t> </a:t>
            </a:r>
            <a:r>
              <a:rPr lang="ru-RU" sz="2200" dirty="0">
                <a:latin typeface="Constantia" panose="02030602050306030303" pitchFamily="18" charset="0"/>
              </a:rPr>
              <a:t>распределяет влагу и тепло: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>
                <a:latin typeface="Constantia" panose="02030602050306030303" pitchFamily="18" charset="0"/>
              </a:rPr>
              <a:t>6) </a:t>
            </a:r>
            <a:r>
              <a:rPr lang="ru-RU" sz="2200" b="1" u="sng" dirty="0">
                <a:latin typeface="Constantia" panose="02030602050306030303" pitchFamily="18" charset="0"/>
              </a:rPr>
              <a:t>время.</a:t>
            </a:r>
            <a:r>
              <a:rPr lang="ru-RU" sz="2200" dirty="0">
                <a:latin typeface="Constantia" panose="02030602050306030303" pitchFamily="18" charset="0"/>
              </a:rPr>
              <a:t> За 100 лет образуется слой почвы не более 2 см. Существенно влияет на строение, свойства и состав почв геологический возраст территорий: </a:t>
            </a:r>
          </a:p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>
                <a:latin typeface="Constantia" panose="02030602050306030303" pitchFamily="18" charset="0"/>
              </a:rPr>
              <a:t>7) </a:t>
            </a:r>
            <a:r>
              <a:rPr lang="ru-RU" sz="2200" b="1" u="sng" dirty="0">
                <a:latin typeface="Constantia" panose="02030602050306030303" pitchFamily="18" charset="0"/>
              </a:rPr>
              <a:t>Антропогенный фактор</a:t>
            </a:r>
            <a:r>
              <a:rPr lang="ru-RU" sz="2200" b="1" dirty="0">
                <a:latin typeface="Constantia" panose="02030602050306030303" pitchFamily="18" charset="0"/>
              </a:rPr>
              <a:t>. </a:t>
            </a:r>
            <a:r>
              <a:rPr lang="ru-RU" sz="2200" dirty="0">
                <a:latin typeface="Constantia" panose="02030602050306030303" pitchFamily="18" charset="0"/>
              </a:rPr>
              <a:t>Человек, обрабатывая почву, внося удобрения, мелиорируя, вырубая леса, направленно изменяет процесс почвообразования и свойства почв.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827" y="378682"/>
            <a:ext cx="8239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0"/>
                <a:solidFill>
                  <a:srgbClr val="CC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Почвообразующие </a:t>
            </a:r>
            <a:r>
              <a:rPr lang="ru-RU" sz="4400" b="1" i="1" cap="none" spc="0" dirty="0">
                <a:ln w="0"/>
                <a:solidFill>
                  <a:srgbClr val="CC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факторы</a:t>
            </a:r>
            <a:endParaRPr lang="ru-RU" sz="4400" b="1" i="1" cap="none" spc="0" dirty="0">
              <a:ln w="0"/>
              <a:solidFill>
                <a:srgbClr val="CC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13" y="5140099"/>
            <a:ext cx="2131798" cy="17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5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1571" y="338071"/>
            <a:ext cx="10994265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>
              <a:lnSpc>
                <a:spcPct val="150000"/>
              </a:lnSpc>
            </a:pPr>
            <a:r>
              <a:rPr lang="ru-RU" sz="2800" b="1" i="1" dirty="0">
                <a:solidFill>
                  <a:srgbClr val="CC6600"/>
                </a:solidFill>
                <a:latin typeface="Constantia" panose="02030602050306030303" pitchFamily="18" charset="0"/>
              </a:rPr>
              <a:t>Почвенный экологический мониторинг </a:t>
            </a:r>
            <a:r>
              <a:rPr lang="ru-RU" sz="2800" i="1" dirty="0">
                <a:solidFill>
                  <a:srgbClr val="CC6600"/>
                </a:solidFill>
                <a:latin typeface="Constantia" panose="02030602050306030303" pitchFamily="18" charset="0"/>
              </a:rPr>
              <a:t>– система регулярного, не ограниченного в пространстве и времени контроля почв, дающая информацию об их состоянии с целью оценки прошлых и настоящих изменений и прогноза их в будущем.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8462"/>
          <a:stretch/>
        </p:blipFill>
        <p:spPr>
          <a:xfrm>
            <a:off x="3019022" y="3775656"/>
            <a:ext cx="7280371" cy="298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0682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1977" y="228600"/>
            <a:ext cx="108182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/>
            <a:r>
              <a:rPr lang="ru-RU" sz="2800" b="1" i="1" dirty="0">
                <a:solidFill>
                  <a:srgbClr val="CC6600"/>
                </a:solidFill>
                <a:latin typeface="Constantia" panose="02030602050306030303" pitchFamily="18" charset="0"/>
              </a:rPr>
              <a:t>Почвенный мониторинг </a:t>
            </a:r>
            <a:r>
              <a:rPr lang="ru-RU" sz="2800" i="1" dirty="0">
                <a:solidFill>
                  <a:srgbClr val="CC6600"/>
                </a:solidFill>
                <a:latin typeface="Constantia" panose="02030602050306030303" pitchFamily="18" charset="0"/>
              </a:rPr>
              <a:t>– одна из важнейших составляющих экологического мониторинга в целом. Особая роль почвенного мониторинга обусловлена тем, что все изменения состава и свойств почв отражаются на выполнении почвами их экологических функций, следовательно, на состоянии биосферы.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795" y="2996408"/>
            <a:ext cx="5588357" cy="374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6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3341" y="76201"/>
            <a:ext cx="10934163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>
              <a:lnSpc>
                <a:spcPct val="150000"/>
              </a:lnSpc>
            </a:pPr>
            <a:r>
              <a:rPr lang="ru-RU" sz="2400" i="1" dirty="0">
                <a:solidFill>
                  <a:srgbClr val="CC6600"/>
                </a:solidFill>
                <a:latin typeface="Constantia" panose="02030602050306030303" pitchFamily="18" charset="0"/>
              </a:rPr>
              <a:t>Очень часто неблагоприятные природные и антропогенные факторы действуют одновременно, и вычленение антропогенных последствий представляет значительную сложность. </a:t>
            </a:r>
          </a:p>
          <a:p>
            <a:pPr indent="457200" algn="just" defTabSz="914400">
              <a:lnSpc>
                <a:spcPct val="150000"/>
              </a:lnSpc>
            </a:pPr>
            <a:r>
              <a:rPr lang="ru-RU" sz="2400" i="1" dirty="0">
                <a:solidFill>
                  <a:srgbClr val="CC6600"/>
                </a:solidFill>
                <a:latin typeface="Constantia" panose="02030602050306030303" pitchFamily="18" charset="0"/>
              </a:rPr>
              <a:t>Кроме того, в почвах, в силу их </a:t>
            </a:r>
            <a:r>
              <a:rPr lang="ru-RU" sz="2400" i="1" dirty="0" err="1">
                <a:solidFill>
                  <a:srgbClr val="CC6600"/>
                </a:solidFill>
                <a:latin typeface="Constantia" panose="02030602050306030303" pitchFamily="18" charset="0"/>
              </a:rPr>
              <a:t>буферности</a:t>
            </a:r>
            <a:r>
              <a:rPr lang="ru-RU" sz="2400" i="1" dirty="0">
                <a:solidFill>
                  <a:srgbClr val="CC6600"/>
                </a:solidFill>
                <a:latin typeface="Constantia" panose="02030602050306030303" pitchFamily="18" charset="0"/>
              </a:rPr>
              <a:t>, последствия антропогенного воздействия проявляются не сразу, оказываются отсрочены. </a:t>
            </a:r>
          </a:p>
          <a:p>
            <a:pPr indent="457200" algn="just" defTabSz="914400">
              <a:lnSpc>
                <a:spcPct val="150000"/>
              </a:lnSpc>
            </a:pPr>
            <a:r>
              <a:rPr lang="ru-RU" sz="2400" i="1" dirty="0">
                <a:solidFill>
                  <a:srgbClr val="CC6600"/>
                </a:solidFill>
                <a:latin typeface="Constantia" panose="02030602050306030303" pitchFamily="18" charset="0"/>
              </a:rPr>
              <a:t>Поэтому существует </a:t>
            </a:r>
            <a:r>
              <a:rPr lang="ru-RU" sz="2400" b="1" i="1" u="sng" dirty="0">
                <a:solidFill>
                  <a:srgbClr val="CC6600"/>
                </a:solidFill>
                <a:latin typeface="Constantia" panose="02030602050306030303" pitchFamily="18" charset="0"/>
              </a:rPr>
              <a:t>необходимость оценивать не только настоящие изменения, но и их долговременные последствия.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60" y="4543258"/>
            <a:ext cx="3404315" cy="226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0087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24200" y="12511"/>
            <a:ext cx="6248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i="1" dirty="0">
                <a:solidFill>
                  <a:srgbClr val="CC6600"/>
                </a:solidFill>
                <a:latin typeface="Constantia" panose="02030602050306030303" pitchFamily="18" charset="0"/>
              </a:rPr>
              <a:t>Показатели почвенного экологического мониторинга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4596" y="1167685"/>
            <a:ext cx="11267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>
              <a:lnSpc>
                <a:spcPct val="150000"/>
              </a:lnSpc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Показатели, отражающие экологическое состояние почв (взаимосвязь с сопредельными средами и влияние на организмы), называют </a:t>
            </a:r>
            <a:r>
              <a:rPr lang="ru-RU" sz="2400" b="1" dirty="0">
                <a:solidFill>
                  <a:srgbClr val="CC6600"/>
                </a:solidFill>
                <a:latin typeface="Constantia" panose="02030602050306030303" pitchFamily="18" charset="0"/>
              </a:rPr>
              <a:t>индикаторами</a:t>
            </a: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 мониторинга. Они информативны также при оценке устойчивости экосистемы в отношении того или иного вида деградации.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88" y="3677076"/>
            <a:ext cx="5164912" cy="310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11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6477" y="0"/>
            <a:ext cx="7181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i="1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Требования к показателям</a:t>
            </a:r>
            <a:r>
              <a:rPr lang="ru-RU" sz="2800" b="1" i="1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 </a:t>
            </a:r>
            <a:r>
              <a:rPr lang="ru-RU" sz="2800" b="1" i="1" dirty="0">
                <a:solidFill>
                  <a:srgbClr val="CC6600"/>
                </a:solidFill>
                <a:latin typeface="Constantia" panose="02030602050306030303" pitchFamily="18" charset="0"/>
              </a:rPr>
              <a:t>почвенного экологического мониторинга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5864" y="954107"/>
            <a:ext cx="110822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информативность в отражении состояния почв как компонента экосистемы;</a:t>
            </a:r>
          </a:p>
          <a:p>
            <a:pPr marL="342900" indent="-342900" algn="just" defTabSz="9144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чувствительность к смене экологической обстановки;</a:t>
            </a:r>
          </a:p>
          <a:p>
            <a:pPr marL="342900" indent="-342900" algn="just" defTabSz="9144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доступность методов аналитического определения;</a:t>
            </a:r>
          </a:p>
          <a:p>
            <a:pPr marL="342900" indent="-342900" algn="just" defTabSz="9144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правильность и </a:t>
            </a:r>
            <a:r>
              <a:rPr lang="ru-RU" sz="2400" dirty="0" err="1">
                <a:solidFill>
                  <a:srgbClr val="CC6600"/>
                </a:solidFill>
                <a:latin typeface="Constantia" panose="02030602050306030303" pitchFamily="18" charset="0"/>
              </a:rPr>
              <a:t>воспроизводимость</a:t>
            </a: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 результатов их аналитического определения, обеспечивающие сопоставимость данных.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683" y="4370427"/>
            <a:ext cx="3826099" cy="23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9129"/>
            <a:ext cx="9601200" cy="74375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Почва Урала</a:t>
            </a:r>
            <a:endParaRPr lang="ru-RU" b="1" i="1" dirty="0">
              <a:solidFill>
                <a:srgbClr val="CC66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5690" y="1074140"/>
            <a:ext cx="10283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Данная часть страны, по оценкам специалистов, отличается наиболее плодородными почвами, а также достаточно сложным геологическим строением.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93" y="2828466"/>
            <a:ext cx="5390613" cy="36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79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0409" y="362635"/>
            <a:ext cx="10320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На территории области выявлено и описано более 35 типов почв. Их диапазон – от тундровых до черноземов</a:t>
            </a:r>
            <a:r>
              <a:rPr lang="ru-RU" sz="2400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r>
              <a:rPr lang="ru-RU" sz="2400" dirty="0">
                <a:solidFill>
                  <a:srgbClr val="CC6600"/>
                </a:solidFill>
                <a:latin typeface="Constantia" panose="02030602050306030303" pitchFamily="18" charset="0"/>
              </a:rPr>
              <a:t>Местоположение типов во многом зависит от района. Большая часть региона находится в таежно-лесной зоне. Поэтому к самым распространенным почвенным покровам области относятся подзолистые, дерново-подзолистые, а также серые лесные.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102" y="3778955"/>
            <a:ext cx="4999388" cy="28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05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Constantia" panose="02030602050306030303" pitchFamily="18" charset="0"/>
              </a:rPr>
              <a:t>Антропогенное воздействие на состояние почвы</a:t>
            </a:r>
            <a:endParaRPr lang="ru-RU" sz="3600" b="1" i="1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990" y="1320085"/>
            <a:ext cx="10644389" cy="326479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i="1" dirty="0" smtClean="0">
                <a:latin typeface="Constantia" panose="02030602050306030303" pitchFamily="18" charset="0"/>
              </a:rPr>
              <a:t>    </a:t>
            </a:r>
            <a:r>
              <a:rPr lang="ru-RU" sz="2400" b="1" i="1" dirty="0" smtClean="0">
                <a:latin typeface="Constantia" panose="02030602050306030303" pitchFamily="18" charset="0"/>
              </a:rPr>
              <a:t>Антропогенное воздействие </a:t>
            </a:r>
            <a:r>
              <a:rPr lang="ru-RU" sz="2400" i="1" dirty="0" smtClean="0">
                <a:latin typeface="Constantia" panose="02030602050306030303" pitchFamily="18" charset="0"/>
              </a:rPr>
              <a:t>- деятельность</a:t>
            </a:r>
            <a:r>
              <a:rPr lang="ru-RU" sz="2400" i="1" dirty="0">
                <a:latin typeface="Constantia" panose="02030602050306030303" pitchFamily="18" charset="0"/>
              </a:rPr>
              <a:t>, связанная с реализацией экономических, рекреационных, культурных и других интересов человека, вносящую изменения в окружающую природную среду (физические, химические, биологические и другие).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66" y="3557989"/>
            <a:ext cx="7904629" cy="317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9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006" y="1994516"/>
            <a:ext cx="8361229" cy="2098226"/>
          </a:xfrm>
        </p:spPr>
        <p:txBody>
          <a:bodyPr/>
          <a:lstStyle/>
          <a:p>
            <a:r>
              <a:rPr lang="ru-RU" sz="5400" b="1" i="1" spc="50" dirty="0">
                <a:ln w="11430"/>
                <a:solidFill>
                  <a:srgbClr val="CC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anose="02030602050306030303" pitchFamily="18" charset="0"/>
              </a:rPr>
              <a:t>Экологический мониторинг почвы</a:t>
            </a:r>
            <a:endParaRPr lang="ru-RU" sz="5400" dirty="0"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63239" y="182769"/>
            <a:ext cx="6831673" cy="108623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Школа юного эколога 2022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01567" y="4818252"/>
            <a:ext cx="3477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onstantia" panose="02030602050306030303" pitchFamily="18" charset="0"/>
              </a:rPr>
              <a:t>МОУ «Киргинская СОШ»</a:t>
            </a:r>
          </a:p>
          <a:p>
            <a:r>
              <a:rPr lang="ru-RU" i="1" dirty="0" smtClean="0">
                <a:latin typeface="Constantia" panose="02030602050306030303" pitchFamily="18" charset="0"/>
              </a:rPr>
              <a:t>Лобанова К.А. – педагог дополнительного образования</a:t>
            </a:r>
            <a:endParaRPr lang="ru-RU" i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6473" y="397691"/>
            <a:ext cx="101270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i="1" dirty="0">
                <a:latin typeface="Constantia" panose="02030602050306030303" pitchFamily="18" charset="0"/>
              </a:rPr>
              <a:t>В большинстве своем человек наносит вред почве. И если раньше наносимый вред чаще всего был неосознанным и случайным, то постепенно все больше вреда производится при погоне за материальной выгодой.</a:t>
            </a:r>
          </a:p>
          <a:p>
            <a:pPr indent="457200" algn="just"/>
            <a:endParaRPr lang="ru-RU" sz="2400" i="1" dirty="0">
              <a:latin typeface="Constantia" panose="02030602050306030303" pitchFamily="18" charset="0"/>
            </a:endParaRPr>
          </a:p>
          <a:p>
            <a:pPr indent="457200" algn="just"/>
            <a:r>
              <a:rPr lang="ru-RU" sz="2400" i="1" dirty="0">
                <a:latin typeface="Constantia" panose="02030602050306030303" pitchFamily="18" charset="0"/>
              </a:rPr>
              <a:t>При неправильном ведении сельского хозяйства уничтожаются огромные площади плодородной земли, значительно затрудняя или откладывая на долгие годы их восстановление.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829" y="3536377"/>
            <a:ext cx="4842623" cy="31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515" t="30770" r="5309"/>
          <a:stretch/>
        </p:blipFill>
        <p:spPr>
          <a:xfrm>
            <a:off x="2395470" y="927278"/>
            <a:ext cx="7830355" cy="52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2056" y="418563"/>
            <a:ext cx="9601200" cy="358140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sz="3200" i="1" dirty="0" smtClean="0">
                <a:latin typeface="Constantia" panose="02030602050306030303" pitchFamily="18" charset="0"/>
              </a:rPr>
              <a:t>Исследования почвы, загрязненной отработанным синтетическим моторным маслом, показали, что в загрязненной почве всхожесть салата в 2 раза меньше.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1687" b="29462"/>
          <a:stretch/>
        </p:blipFill>
        <p:spPr>
          <a:xfrm>
            <a:off x="3012957" y="2562897"/>
            <a:ext cx="6859397" cy="36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036" y="157565"/>
            <a:ext cx="10985679" cy="1133025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Constantia" panose="02030602050306030303" pitchFamily="18" charset="0"/>
              </a:rPr>
              <a:t>    Цель занятия</a:t>
            </a:r>
            <a:r>
              <a:rPr lang="ru-RU" sz="3600" i="1" dirty="0">
                <a:latin typeface="Constantia" panose="02030602050306030303" pitchFamily="18" charset="0"/>
              </a:rPr>
              <a:t> </a:t>
            </a:r>
            <a:r>
              <a:rPr lang="ru-RU" sz="3600" i="1" dirty="0" smtClean="0">
                <a:latin typeface="Constantia" panose="02030602050306030303" pitchFamily="18" charset="0"/>
              </a:rPr>
              <a:t>- </a:t>
            </a:r>
            <a:r>
              <a:rPr lang="ru-RU" sz="3600" i="1" dirty="0">
                <a:latin typeface="Constantia" panose="02030602050306030303" pitchFamily="18" charset="0"/>
              </a:rPr>
              <a:t>и</a:t>
            </a:r>
            <a:r>
              <a:rPr lang="ru-RU" sz="3600" i="1" dirty="0" smtClean="0">
                <a:latin typeface="Constantia" panose="02030602050306030303" pitchFamily="18" charset="0"/>
              </a:rPr>
              <a:t>зучение </a:t>
            </a:r>
            <a:r>
              <a:rPr lang="ru-RU" sz="3600" i="1" dirty="0">
                <a:latin typeface="Constantia" panose="02030602050306030303" pitchFamily="18" charset="0"/>
              </a:rPr>
              <a:t>экологических свойств </a:t>
            </a:r>
            <a:r>
              <a:rPr lang="ru-RU" sz="3600" i="1" dirty="0" smtClean="0">
                <a:latin typeface="Constantia" panose="02030602050306030303" pitchFamily="18" charset="0"/>
              </a:rPr>
              <a:t>почв.</a:t>
            </a:r>
            <a:r>
              <a:rPr lang="ru-RU" sz="3600" i="1" dirty="0">
                <a:latin typeface="Constantia" panose="02030602050306030303" pitchFamily="18" charset="0"/>
              </a:rPr>
              <a:t/>
            </a:r>
            <a:br>
              <a:rPr lang="ru-RU" sz="3600" i="1" dirty="0">
                <a:latin typeface="Constantia" panose="02030602050306030303" pitchFamily="18" charset="0"/>
              </a:rPr>
            </a:br>
            <a:endParaRPr lang="ru-RU" sz="3600" i="1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037" y="551455"/>
            <a:ext cx="2627290" cy="12258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b="1" i="1" dirty="0" smtClean="0">
                <a:latin typeface="Constantia" panose="02030602050306030303" pitchFamily="18" charset="0"/>
              </a:rPr>
              <a:t>    Задачи</a:t>
            </a:r>
            <a:r>
              <a:rPr lang="ru-RU" sz="3600" b="1" i="1" dirty="0">
                <a:latin typeface="Constantia" panose="02030602050306030303" pitchFamily="18" charset="0"/>
              </a:rPr>
              <a:t>:</a:t>
            </a:r>
            <a:endParaRPr lang="ru-RU" sz="3600" b="1" i="1" dirty="0" smtClean="0"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8489" y="1426579"/>
            <a:ext cx="1114022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700" dirty="0" smtClean="0">
                <a:latin typeface="Constantia" panose="02030602050306030303" pitchFamily="18" charset="0"/>
              </a:rPr>
              <a:t>Освоение учащимися простейших способов и методов оценки экологического состояния окружающей среды и ее отдельных компонентов;</a:t>
            </a:r>
          </a:p>
          <a:p>
            <a:pPr marL="342900" indent="-342900" algn="just">
              <a:buAutoNum type="arabicPeriod"/>
            </a:pPr>
            <a:r>
              <a:rPr lang="ru-RU" sz="2700" dirty="0" smtClean="0">
                <a:latin typeface="Constantia" panose="02030602050306030303" pitchFamily="18" charset="0"/>
              </a:rPr>
              <a:t>Раскрытие и углубление ведущих экологических понятий;</a:t>
            </a:r>
          </a:p>
          <a:p>
            <a:pPr marL="342900" indent="-342900" algn="just">
              <a:buAutoNum type="arabicPeriod"/>
            </a:pPr>
            <a:r>
              <a:rPr lang="ru-RU" sz="2700" dirty="0" smtClean="0">
                <a:latin typeface="Constantia" panose="02030602050306030303" pitchFamily="18" charset="0"/>
              </a:rPr>
              <a:t>Совершенствовать навыки исследовательской и природоохранной работы, проведения мониторинговых наблюдений в живой природе;</a:t>
            </a:r>
          </a:p>
          <a:p>
            <a:pPr marL="342900" indent="-342900" algn="just">
              <a:buAutoNum type="arabicPeriod"/>
            </a:pPr>
            <a:r>
              <a:rPr lang="ru-RU" sz="2700" dirty="0" smtClean="0">
                <a:latin typeface="Constantia" panose="02030602050306030303" pitchFamily="18" charset="0"/>
              </a:rPr>
              <a:t>Овладеть методиками реализации проектной и исследовательской деятельности;</a:t>
            </a:r>
          </a:p>
          <a:p>
            <a:pPr marL="342900" indent="-342900" algn="just">
              <a:buAutoNum type="arabicPeriod"/>
            </a:pPr>
            <a:r>
              <a:rPr lang="ru-RU" sz="2700" dirty="0" err="1" smtClean="0">
                <a:latin typeface="Constantia" panose="02030602050306030303" pitchFamily="18" charset="0"/>
              </a:rPr>
              <a:t>Поышать</a:t>
            </a:r>
            <a:r>
              <a:rPr lang="ru-RU" sz="2700" dirty="0" smtClean="0">
                <a:latin typeface="Constantia" panose="02030602050306030303" pitchFamily="18" charset="0"/>
              </a:rPr>
              <a:t> мотивацию учащихся к самостоятельному научному поиску;</a:t>
            </a:r>
          </a:p>
          <a:p>
            <a:pPr marL="342900" indent="-342900" algn="just">
              <a:buAutoNum type="arabicPeriod"/>
            </a:pPr>
            <a:r>
              <a:rPr lang="ru-RU" sz="2700" dirty="0" smtClean="0">
                <a:latin typeface="Constantia" panose="02030602050306030303" pitchFamily="18" charset="0"/>
              </a:rPr>
              <a:t>Изучение воздействия антропогенного фактора на структуру и свойства почвы.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5853" y="158728"/>
            <a:ext cx="82296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Докучаев Василий Васильевич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79" y="730228"/>
            <a:ext cx="4480948" cy="5182049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286326" y="1301728"/>
            <a:ext cx="651072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4013" algn="ctr" defTabSz="9144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ученый Василий Васильевич Докучаев создал науку о почве, о законах ее образования, сохранения плодородия — </a:t>
            </a:r>
            <a:r>
              <a:rPr lang="ru-RU" sz="3200" b="1" i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почвоведение</a:t>
            </a:r>
            <a:r>
              <a:rPr lang="ru-RU" sz="3200" i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4013" defTabSz="9144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4013" algn="ctr" defTabSz="9144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sz="3200" b="1" dirty="0" smtClean="0">
                <a:solidFill>
                  <a:srgbClr val="CC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Почвоведение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наука, изучающая почвы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4013" defTabSz="9144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2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9042" y="223807"/>
            <a:ext cx="5772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kern="0" noProof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C66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libri"/>
              </a:rPr>
              <a:t>Характеристика почвы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C6600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1268568" y="1097923"/>
            <a:ext cx="102322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1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onstantia" panose="02030602050306030303" pitchFamily="18" charset="0"/>
                <a:cs typeface="Segoe UI Semilight" panose="020B0402040204020203" pitchFamily="34" charset="0"/>
              </a:rPr>
              <a:t>Почва</a:t>
            </a:r>
            <a:r>
              <a:rPr kumimoji="0" lang="ru-RU" sz="3200" b="0" i="1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  <a:cs typeface="Segoe UI Semilight" panose="020B0402040204020203" pitchFamily="34" charset="0"/>
              </a:rPr>
              <a:t> – это рыхлый, поверхностный слой земной коры, обладающий плодородием.</a:t>
            </a:r>
            <a:endParaRPr kumimoji="0" lang="ru-RU" sz="32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nstantia" panose="02030602050306030303" pitchFamily="18" charset="0"/>
              <a:cs typeface="Segoe UI Semilight" panose="020B0402040204020203" pitchFamily="34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onstantia" panose="02030602050306030303" pitchFamily="18" charset="0"/>
                <a:cs typeface="Segoe UI Semilight" panose="020B0402040204020203" pitchFamily="34" charset="0"/>
              </a:rPr>
              <a:t>Почва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  <a:cs typeface="Segoe UI Semilight" panose="020B0402040204020203" pitchFamily="34" charset="0"/>
              </a:rPr>
              <a:t> – это особенное природное тело. Оно образуется на поверхности Земли в результате взаимодействия живой (органической) и неживой (неорганической) природы.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544" y="3758686"/>
            <a:ext cx="4332463" cy="309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795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719329" y="178456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i="1" dirty="0">
                <a:solidFill>
                  <a:srgbClr val="CC6600"/>
                </a:solidFill>
                <a:latin typeface="Constantia" panose="02030602050306030303" pitchFamily="18" charset="0"/>
              </a:rPr>
              <a:t>Свойства почвы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27713" y="2668682"/>
            <a:ext cx="9984432" cy="11434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prstClr val="white"/>
                </a:solidFill>
              </a:rPr>
              <a:t>Воздухопроницаемость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white"/>
                </a:solidFill>
              </a:rPr>
              <a:t>- способность почвы пропускать через себя воздух.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7713" y="4183200"/>
            <a:ext cx="9984432" cy="12774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prstClr val="white"/>
                </a:solidFill>
              </a:rPr>
              <a:t>Водопроницаемость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white"/>
                </a:solidFill>
              </a:rPr>
              <a:t>— свойство почвы как пористого тела про­пускать воду.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7713" y="1021636"/>
            <a:ext cx="9984432" cy="12759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prstClr val="white"/>
                </a:solidFill>
              </a:rPr>
              <a:t>Плодородие почвы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white"/>
                </a:solidFill>
              </a:rPr>
              <a:t>— способность почвы удовлетворять потребность растений в элементах питания, влаги и воздуха, а также обеспечивать условия для их нормальной жизнедеятельности.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8449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0839" y="785610"/>
            <a:ext cx="10773178" cy="4629955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Constantia" panose="02030602050306030303" pitchFamily="18" charset="0"/>
              </a:rPr>
              <a:t>Почва состоит из различных твердых частиц, воздуха и воды. </a:t>
            </a:r>
            <a:endParaRPr lang="ru-RU" sz="2800" dirty="0" smtClean="0">
              <a:latin typeface="Constantia" panose="02030602050306030303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Constantia" panose="02030602050306030303" pitchFamily="18" charset="0"/>
            </a:endParaRPr>
          </a:p>
          <a:p>
            <a:pPr algn="just"/>
            <a:r>
              <a:rPr lang="ru-RU" sz="2800" dirty="0">
                <a:latin typeface="Constantia" panose="02030602050306030303" pitchFamily="18" charset="0"/>
              </a:rPr>
              <a:t>Чем больше пространство между частицами, тем более проницаемой для воздуха и воды является почва.</a:t>
            </a:r>
          </a:p>
          <a:p>
            <a:pPr algn="just"/>
            <a:endParaRPr lang="ru-RU" sz="2800" dirty="0">
              <a:latin typeface="Constantia" panose="02030602050306030303" pitchFamily="18" charset="0"/>
            </a:endParaRPr>
          </a:p>
          <a:p>
            <a:pPr algn="just"/>
            <a:r>
              <a:rPr lang="ru-RU" sz="2800" dirty="0">
                <a:latin typeface="Constantia" panose="02030602050306030303" pitchFamily="18" charset="0"/>
              </a:rPr>
              <a:t>Твердые частицы являются основной почвенной массой и могут быть органического и неорганического происхождения: </a:t>
            </a:r>
            <a:r>
              <a:rPr lang="ru-RU" sz="2800" b="1" dirty="0">
                <a:latin typeface="Constantia" panose="02030602050306030303" pitchFamily="18" charset="0"/>
              </a:rPr>
              <a:t>перегной, песок, глина, минеральные вещества, микроорганизмы, почвенный воздух.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9347" y="144887"/>
            <a:ext cx="4655713" cy="70511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Состав почвы</a:t>
            </a:r>
            <a:endParaRPr lang="ru-RU" b="1" i="1" dirty="0">
              <a:solidFill>
                <a:srgbClr val="CC660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060" y="4622534"/>
            <a:ext cx="3099785" cy="21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088" y="157765"/>
            <a:ext cx="9601200" cy="14859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C6600"/>
                </a:solidFill>
                <a:latin typeface="Constantia" panose="02030602050306030303" pitchFamily="18" charset="0"/>
              </a:rPr>
              <a:t>Механический состав почвы</a:t>
            </a:r>
            <a:endParaRPr lang="ru-RU" b="1" dirty="0">
              <a:solidFill>
                <a:srgbClr val="CC66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7205" y="1114022"/>
            <a:ext cx="10747420" cy="3581400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В зависимости от горной породы, на которой шло почвообразование, почвы делят по механическому составу на </a:t>
            </a:r>
            <a:r>
              <a:rPr lang="ru-RU" sz="2800" b="1" i="1" dirty="0">
                <a:solidFill>
                  <a:srgbClr val="CC6600"/>
                </a:solidFill>
              </a:rPr>
              <a:t>песчаные, супесчаные, суглинистые и глинистые</a:t>
            </a:r>
            <a:r>
              <a:rPr lang="ru-RU" sz="2800" dirty="0" smtClean="0"/>
              <a:t>.</a:t>
            </a:r>
            <a:endParaRPr lang="ru-RU" sz="2800" b="1" dirty="0"/>
          </a:p>
          <a:p>
            <a:pPr algn="just"/>
            <a:r>
              <a:rPr lang="ru-RU" sz="2800" b="1" dirty="0"/>
              <a:t>Суглинистые и глинистые </a:t>
            </a:r>
            <a:r>
              <a:rPr lang="ru-RU" sz="2800" dirty="0"/>
              <a:t>почвы называют тяжёлыми почвами. Они легко заболачиваются. В такие почвы необходимо вносить песок</a:t>
            </a:r>
            <a:r>
              <a:rPr lang="ru-RU" sz="2800" dirty="0" smtClean="0"/>
              <a:t>.</a:t>
            </a:r>
            <a:endParaRPr lang="ru-RU" sz="2800" b="1" dirty="0"/>
          </a:p>
          <a:p>
            <a:pPr algn="just"/>
            <a:r>
              <a:rPr lang="ru-RU" sz="2800" b="1" dirty="0"/>
              <a:t>Лёгкие почвы </a:t>
            </a:r>
            <a:r>
              <a:rPr lang="ru-RU" sz="2800" dirty="0"/>
              <a:t>– песчаные и супесчаные. Плохо удерживают влагу.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424" y="4350345"/>
            <a:ext cx="3798578" cy="25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82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Oval 9"/>
          <p:cNvSpPr>
            <a:spLocks noChangeArrowheads="1"/>
          </p:cNvSpPr>
          <p:nvPr/>
        </p:nvSpPr>
        <p:spPr bwMode="auto">
          <a:xfrm>
            <a:off x="8183563" y="4149081"/>
            <a:ext cx="2233612" cy="9366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447928" y="3573016"/>
            <a:ext cx="1439862" cy="6469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nvex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ru-RU" sz="3200" dirty="0">
                <a:solidFill>
                  <a:prstClr val="black"/>
                </a:solidFill>
              </a:rPr>
              <a:t>почвы</a:t>
            </a:r>
          </a:p>
        </p:txBody>
      </p:sp>
      <p:sp>
        <p:nvSpPr>
          <p:cNvPr id="13316" name="Oval 5"/>
          <p:cNvSpPr>
            <a:spLocks noChangeArrowheads="1"/>
          </p:cNvSpPr>
          <p:nvPr/>
        </p:nvSpPr>
        <p:spPr bwMode="auto">
          <a:xfrm>
            <a:off x="1919289" y="1700214"/>
            <a:ext cx="2160587" cy="10810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73" name="Text Box 6"/>
          <p:cNvSpPr txBox="1">
            <a:spLocks noChangeArrowheads="1"/>
          </p:cNvSpPr>
          <p:nvPr/>
        </p:nvSpPr>
        <p:spPr bwMode="auto">
          <a:xfrm>
            <a:off x="2279650" y="2060576"/>
            <a:ext cx="151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Климат</a:t>
            </a:r>
          </a:p>
        </p:txBody>
      </p:sp>
      <p:sp>
        <p:nvSpPr>
          <p:cNvPr id="13318" name="Oval 7"/>
          <p:cNvSpPr>
            <a:spLocks noChangeArrowheads="1"/>
          </p:cNvSpPr>
          <p:nvPr/>
        </p:nvSpPr>
        <p:spPr bwMode="auto">
          <a:xfrm>
            <a:off x="5231904" y="1556793"/>
            <a:ext cx="2087562" cy="79057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77" name="Text Box 8"/>
          <p:cNvSpPr txBox="1">
            <a:spLocks noChangeArrowheads="1"/>
          </p:cNvSpPr>
          <p:nvPr/>
        </p:nvSpPr>
        <p:spPr bwMode="auto">
          <a:xfrm>
            <a:off x="5375276" y="177323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растения</a:t>
            </a:r>
          </a:p>
        </p:txBody>
      </p:sp>
      <p:sp>
        <p:nvSpPr>
          <p:cNvPr id="13322" name="Oval 11"/>
          <p:cNvSpPr>
            <a:spLocks noChangeArrowheads="1"/>
          </p:cNvSpPr>
          <p:nvPr/>
        </p:nvSpPr>
        <p:spPr bwMode="auto">
          <a:xfrm>
            <a:off x="1919288" y="3284539"/>
            <a:ext cx="2089150" cy="108108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81" name="Text Box 12"/>
          <p:cNvSpPr txBox="1">
            <a:spLocks noChangeArrowheads="1"/>
          </p:cNvSpPr>
          <p:nvPr/>
        </p:nvSpPr>
        <p:spPr bwMode="auto">
          <a:xfrm>
            <a:off x="2279651" y="3573463"/>
            <a:ext cx="158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Рельеф</a:t>
            </a:r>
          </a:p>
        </p:txBody>
      </p:sp>
      <p:sp>
        <p:nvSpPr>
          <p:cNvPr id="13324" name="Oval 13"/>
          <p:cNvSpPr>
            <a:spLocks noChangeArrowheads="1"/>
          </p:cNvSpPr>
          <p:nvPr/>
        </p:nvSpPr>
        <p:spPr bwMode="auto">
          <a:xfrm>
            <a:off x="7896200" y="2708921"/>
            <a:ext cx="2520950" cy="1008063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85" name="Text Box 14"/>
          <p:cNvSpPr txBox="1">
            <a:spLocks noChangeArrowheads="1"/>
          </p:cNvSpPr>
          <p:nvPr/>
        </p:nvSpPr>
        <p:spPr bwMode="auto">
          <a:xfrm>
            <a:off x="7896226" y="2997200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микроорганизмы</a:t>
            </a:r>
          </a:p>
        </p:txBody>
      </p:sp>
      <p:sp>
        <p:nvSpPr>
          <p:cNvPr id="13326" name="Oval 15"/>
          <p:cNvSpPr>
            <a:spLocks noChangeArrowheads="1"/>
          </p:cNvSpPr>
          <p:nvPr/>
        </p:nvSpPr>
        <p:spPr bwMode="auto">
          <a:xfrm>
            <a:off x="1991544" y="5013176"/>
            <a:ext cx="2303462" cy="86518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89" name="Text Box 16"/>
          <p:cNvSpPr txBox="1">
            <a:spLocks noChangeArrowheads="1"/>
          </p:cNvSpPr>
          <p:nvPr/>
        </p:nvSpPr>
        <p:spPr bwMode="auto">
          <a:xfrm>
            <a:off x="2495550" y="5229225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время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8904289" y="1484314"/>
            <a:ext cx="1908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i="1">
                <a:solidFill>
                  <a:srgbClr val="000808"/>
                </a:solidFill>
                <a:latin typeface="Calibri" panose="020F0502020204030204" pitchFamily="34" charset="0"/>
              </a:rPr>
              <a:t>Выделение кислоты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8472488" y="5445126"/>
            <a:ext cx="2195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i="1">
                <a:solidFill>
                  <a:srgbClr val="000808"/>
                </a:solidFill>
                <a:latin typeface="Calibri" panose="020F0502020204030204" pitchFamily="34" charset="0"/>
              </a:rPr>
              <a:t>Выветривание 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4079876" y="5876926"/>
            <a:ext cx="23034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i="1">
                <a:solidFill>
                  <a:srgbClr val="000808"/>
                </a:solidFill>
                <a:latin typeface="Calibri" panose="020F0502020204030204" pitchFamily="34" charset="0"/>
              </a:rPr>
              <a:t>Улучшают состав почвы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6959601" y="5876926"/>
            <a:ext cx="2232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i="1">
                <a:solidFill>
                  <a:srgbClr val="000808"/>
                </a:solidFill>
                <a:latin typeface="Calibri" panose="020F0502020204030204" pitchFamily="34" charset="0"/>
              </a:rPr>
              <a:t>Разрыхляют, перемешивают</a:t>
            </a:r>
          </a:p>
        </p:txBody>
      </p:sp>
      <p:sp>
        <p:nvSpPr>
          <p:cNvPr id="11294" name="AutoShape 23"/>
          <p:cNvSpPr>
            <a:spLocks noChangeArrowheads="1"/>
          </p:cNvSpPr>
          <p:nvPr/>
        </p:nvSpPr>
        <p:spPr bwMode="auto">
          <a:xfrm rot="1733978">
            <a:off x="3830820" y="2984173"/>
            <a:ext cx="1790700" cy="252413"/>
          </a:xfrm>
          <a:prstGeom prst="rightArrow">
            <a:avLst>
              <a:gd name="adj1" fmla="val 50000"/>
              <a:gd name="adj2" fmla="val 99813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95" name="AutoShape 25"/>
          <p:cNvSpPr>
            <a:spLocks noChangeArrowheads="1"/>
          </p:cNvSpPr>
          <p:nvPr/>
        </p:nvSpPr>
        <p:spPr bwMode="auto">
          <a:xfrm rot="5571116">
            <a:off x="5795169" y="2882106"/>
            <a:ext cx="1009650" cy="217488"/>
          </a:xfrm>
          <a:prstGeom prst="rightArrow">
            <a:avLst>
              <a:gd name="adj1" fmla="val 50000"/>
              <a:gd name="adj2" fmla="val 100025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96" name="AutoShape 26"/>
          <p:cNvSpPr>
            <a:spLocks noChangeArrowheads="1"/>
          </p:cNvSpPr>
          <p:nvPr/>
        </p:nvSpPr>
        <p:spPr bwMode="auto">
          <a:xfrm rot="9884346">
            <a:off x="6899276" y="3341688"/>
            <a:ext cx="1008063" cy="2159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97" name="AutoShape 27"/>
          <p:cNvSpPr>
            <a:spLocks noChangeArrowheads="1"/>
          </p:cNvSpPr>
          <p:nvPr/>
        </p:nvSpPr>
        <p:spPr bwMode="auto">
          <a:xfrm rot="-9773837">
            <a:off x="6789738" y="4156075"/>
            <a:ext cx="1320800" cy="215900"/>
          </a:xfrm>
          <a:prstGeom prst="rightArrow">
            <a:avLst>
              <a:gd name="adj1" fmla="val 50000"/>
              <a:gd name="adj2" fmla="val 158294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98" name="AutoShape 28"/>
          <p:cNvSpPr>
            <a:spLocks noChangeArrowheads="1"/>
          </p:cNvSpPr>
          <p:nvPr/>
        </p:nvSpPr>
        <p:spPr bwMode="auto">
          <a:xfrm rot="-5400000">
            <a:off x="5829301" y="4432301"/>
            <a:ext cx="639763" cy="233363"/>
          </a:xfrm>
          <a:prstGeom prst="rightArrow">
            <a:avLst>
              <a:gd name="adj1" fmla="val 50000"/>
              <a:gd name="adj2" fmla="val 99417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299" name="AutoShape 29"/>
          <p:cNvSpPr>
            <a:spLocks noChangeArrowheads="1"/>
          </p:cNvSpPr>
          <p:nvPr/>
        </p:nvSpPr>
        <p:spPr bwMode="auto">
          <a:xfrm rot="-2401793">
            <a:off x="4044951" y="4516439"/>
            <a:ext cx="1654175" cy="268287"/>
          </a:xfrm>
          <a:prstGeom prst="rightArrow">
            <a:avLst>
              <a:gd name="adj1" fmla="val 50000"/>
              <a:gd name="adj2" fmla="val 141668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300" name="AutoShape 30"/>
          <p:cNvSpPr>
            <a:spLocks noChangeArrowheads="1"/>
          </p:cNvSpPr>
          <p:nvPr/>
        </p:nvSpPr>
        <p:spPr bwMode="auto">
          <a:xfrm>
            <a:off x="4008439" y="3716338"/>
            <a:ext cx="1366837" cy="215900"/>
          </a:xfrm>
          <a:prstGeom prst="rightArrow">
            <a:avLst>
              <a:gd name="adj1" fmla="val 50000"/>
              <a:gd name="adj2" fmla="val 158272"/>
            </a:avLst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7391400" y="1916114"/>
            <a:ext cx="1441450" cy="73025"/>
          </a:xfrm>
          <a:prstGeom prst="line">
            <a:avLst/>
          </a:prstGeom>
          <a:noFill/>
          <a:ln w="38100">
            <a:solidFill>
              <a:srgbClr val="0008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>
            <a:off x="9264650" y="5084764"/>
            <a:ext cx="0" cy="504825"/>
          </a:xfrm>
          <a:prstGeom prst="line">
            <a:avLst/>
          </a:prstGeom>
          <a:noFill/>
          <a:ln w="38100">
            <a:solidFill>
              <a:srgbClr val="0008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 flipH="1">
            <a:off x="4943476" y="5732464"/>
            <a:ext cx="576263" cy="288925"/>
          </a:xfrm>
          <a:prstGeom prst="line">
            <a:avLst/>
          </a:prstGeom>
          <a:noFill/>
          <a:ln w="38100">
            <a:solidFill>
              <a:srgbClr val="0008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7319964" y="5734050"/>
            <a:ext cx="504825" cy="215900"/>
          </a:xfrm>
          <a:prstGeom prst="line">
            <a:avLst/>
          </a:prstGeom>
          <a:noFill/>
          <a:ln w="38100">
            <a:solidFill>
              <a:srgbClr val="0008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EEECE1">
                    <a:lumMod val="25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Почвообразующие факторы</a:t>
            </a:r>
          </a:p>
        </p:txBody>
      </p:sp>
      <p:sp>
        <p:nvSpPr>
          <p:cNvPr id="11306" name="Text Box 10"/>
          <p:cNvSpPr txBox="1">
            <a:spLocks noChangeArrowheads="1"/>
          </p:cNvSpPr>
          <p:nvPr/>
        </p:nvSpPr>
        <p:spPr bwMode="auto">
          <a:xfrm>
            <a:off x="8616951" y="4221163"/>
            <a:ext cx="16557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prstClr val="white"/>
                </a:solidFill>
                <a:latin typeface="Calibri" panose="020F0502020204030204" pitchFamily="34" charset="0"/>
              </a:rPr>
              <a:t>Горные породы</a:t>
            </a:r>
          </a:p>
        </p:txBody>
      </p:sp>
      <p:sp>
        <p:nvSpPr>
          <p:cNvPr id="13328" name="Oval 17"/>
          <p:cNvSpPr>
            <a:spLocks noChangeArrowheads="1"/>
          </p:cNvSpPr>
          <p:nvPr/>
        </p:nvSpPr>
        <p:spPr bwMode="auto">
          <a:xfrm>
            <a:off x="4943872" y="4941169"/>
            <a:ext cx="2808288" cy="86518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310" name="Text Box 18"/>
          <p:cNvSpPr txBox="1">
            <a:spLocks noChangeArrowheads="1"/>
          </p:cNvSpPr>
          <p:nvPr/>
        </p:nvSpPr>
        <p:spPr bwMode="auto">
          <a:xfrm>
            <a:off x="5448300" y="5084763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000808"/>
                </a:solidFill>
                <a:latin typeface="Calibri" panose="020F0502020204030204" pitchFamily="34" charset="0"/>
              </a:rPr>
              <a:t>животные</a:t>
            </a:r>
          </a:p>
        </p:txBody>
      </p:sp>
    </p:spTree>
    <p:extLst>
      <p:ext uri="{BB962C8B-B14F-4D97-AF65-F5344CB8AC3E}">
        <p14:creationId xmlns:p14="http://schemas.microsoft.com/office/powerpoint/2010/main" val="5000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  <p:bldP spid="2068" grpId="0"/>
      <p:bldP spid="2069" grpId="0"/>
      <p:bldP spid="2070" grpId="0"/>
      <p:bldP spid="2079" grpId="0" animBg="1"/>
      <p:bldP spid="2080" grpId="0" animBg="1"/>
      <p:bldP spid="2081" grpId="0" animBg="1"/>
      <p:bldP spid="2082" grpId="0" animBg="1"/>
    </p:bldLst>
  </p:timing>
</p:sld>
</file>

<file path=ppt/theme/theme1.xml><?xml version="1.0" encoding="utf-8"?>
<a:theme xmlns:a="http://schemas.openxmlformats.org/drawingml/2006/main" name="Crop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PochvaGot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ochvaGot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ochvaGot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1623</TotalTime>
  <Words>905</Words>
  <Application>Microsoft Office PowerPoint</Application>
  <PresentationFormat>Широкоэкранный</PresentationFormat>
  <Paragraphs>83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Calibri</vt:lpstr>
      <vt:lpstr>Constantia</vt:lpstr>
      <vt:lpstr>Franklin Gothic Book</vt:lpstr>
      <vt:lpstr>Segoe UI Semilight</vt:lpstr>
      <vt:lpstr>Times New Roman</vt:lpstr>
      <vt:lpstr>Wingdings</vt:lpstr>
      <vt:lpstr>Crop</vt:lpstr>
      <vt:lpstr>PochvaGot1</vt:lpstr>
      <vt:lpstr>1_PochvaGot1</vt:lpstr>
      <vt:lpstr>2_PochvaGot1</vt:lpstr>
      <vt:lpstr>СОСТАВ И СТРОЕНИЕ ПОЧВЫ</vt:lpstr>
      <vt:lpstr>Экологический мониторинг почвы</vt:lpstr>
      <vt:lpstr>    Цель занятия - изучение экологических свойств почв. </vt:lpstr>
      <vt:lpstr>Докучаев Василий Васильевич </vt:lpstr>
      <vt:lpstr>Презентация PowerPoint</vt:lpstr>
      <vt:lpstr>Свойства почвы</vt:lpstr>
      <vt:lpstr>Состав почвы</vt:lpstr>
      <vt:lpstr>Механический состав почвы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Почва Урала</vt:lpstr>
      <vt:lpstr>Презентация PowerPoint</vt:lpstr>
      <vt:lpstr>Антропогенное воздействие на состояние почвы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мониторинг почвы</dc:title>
  <dc:creator>Ксения Лобанова</dc:creator>
  <cp:lastModifiedBy>Ксения Лобанова</cp:lastModifiedBy>
  <cp:revision>12</cp:revision>
  <dcterms:created xsi:type="dcterms:W3CDTF">2022-12-06T05:01:45Z</dcterms:created>
  <dcterms:modified xsi:type="dcterms:W3CDTF">2022-12-10T03:57:27Z</dcterms:modified>
</cp:coreProperties>
</file>